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7B68-9827-4E03-B8F1-D5B21F21D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C3B66-2682-4A6F-A2B8-519E6E06F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7575F-48E1-4B10-8481-D429603B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CEC93-FCB0-40CB-9731-2E850B22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5EDF-D4E0-48B4-9D54-FC2E4CD9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8706-6A7C-4BEE-AD5B-8BF65C92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9DE35-AE09-4675-A884-2943FD077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F64AE-9FB9-4016-89FB-FBE51C1A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976F6-4F70-4506-BA25-AE170FB7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E9FEB-7075-4A35-BCCB-E6D1C18B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C6094-BB25-46C0-A554-42714C9DA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27AD1-B56E-4C81-9BDF-CD23F393E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6BADA-8CDC-4D5D-83C3-886F7FAF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DF34F-DEC4-4214-8C6F-095F4EBF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B3D95-B131-41B2-9171-4EAC9124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D17-68B4-4986-88DA-FEFAB7A5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5D3E-5FEA-445F-AB1F-6386C6D5E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83AEC-86D7-42AC-9D3A-A1279558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796F1-E4C5-4ED2-B34B-CF09FC60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F5DB2-E03A-4F4E-835F-300D566B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48AA-D8C0-4B2E-8830-05AA1218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B5B7F-8114-4917-90B8-4208CE4F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4BDC2-A3E7-4A8F-8829-EFF88E6D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1E0B1-5744-417D-8011-3FF121AA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FC07-A370-4192-81A6-7ABB5DFE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62B-C660-4AD7-9692-1A32B90E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5D5F-B04A-49EB-8968-0DC31A63A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0E2C4-645B-48D3-868C-C1A09E833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54ACC-82A3-4D39-8DBE-E690D190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F7829-5AF8-4813-BD7C-041B0ACF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6FEFB-3D2D-44E7-9BCC-A145229E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4663-4464-4580-971B-B8308FFE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15AF4-B3E0-4993-95BA-90A7EA9EF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662FA-A172-44EF-B60F-A34FE0E91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F001C-E949-44F7-BD4C-057F84690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38393-AF84-4551-8689-768CCECBF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566E0-13DA-4027-9FA9-573B4237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BF0D2-84CA-4180-8E2D-DBC9B994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6E5383-6FA5-419D-8BAB-EA9DA242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0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48E4-A787-437D-9E03-2788F504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23130-A7FA-4A25-AE55-709A9923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277B-CD5C-4C90-818B-51BD51DE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3F624-74FA-4577-AB22-FF3898AD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5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CA1C-D2C1-4F03-B247-1C3F4C72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42B8A-1D46-429D-8977-291F7C04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8949D-F165-421A-8B5B-E6259C69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4B13-B41E-41CE-8111-7DD05928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DC5E9-C3DA-489F-B326-A85CD592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D1520-DFD6-4B6B-8134-26F604C70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1A781-8C09-40DA-8CD2-7D103EC7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080D2-4A18-4A31-A307-5760437C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F0ED7-3E9D-4855-BDF9-17C57406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B67E-5F58-46E9-9E85-1B82EC9F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3E133-3ADF-4755-94BF-FFA40A1D0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722B6-E270-43C9-991A-84AEE3FA1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B5426-B797-4186-A99D-CEECD7DD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5E38C-5298-4C68-820B-1FBF19CF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C815D-C358-48CD-888F-0CAF2126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7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C4166-D72D-448D-8B8A-E45BB2E1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3D464-A77C-41F2-ADB6-75DA864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4407-26DC-4495-9B80-C77985015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18FBD-45DC-43D1-B0B0-6E3FAE02748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7FD3-4A64-41AF-81A1-7943283D0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BF96-F658-4143-87C8-D275F7D9B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0A0D1-BD98-4920-A30C-004C45AE2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dals_123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8AACA-7F9D-42C7-9BD2-43A28E6FFBAE}"/>
              </a:ext>
            </a:extLst>
          </p:cNvPr>
          <p:cNvSpPr txBox="1"/>
          <p:nvPr/>
        </p:nvSpPr>
        <p:spPr>
          <a:xfrm>
            <a:off x="5804453" y="872455"/>
            <a:ext cx="5759704" cy="59855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kern="1200" dirty="0">
                <a:solidFill>
                  <a:schemeClr val="bg1"/>
                </a:solidFill>
                <a:latin typeface="KG All of Me" panose="02000000000000000000" pitchFamily="2" charset="0"/>
                <a:ea typeface="+mj-ea"/>
                <a:cs typeface="+mj-cs"/>
              </a:rPr>
              <a:t>Potent Quotables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KG Satisfied Script" pitchFamily="2" charset="0"/>
                <a:ea typeface="+mj-ea"/>
                <a:cs typeface="+mj-cs"/>
              </a:rPr>
              <a:t>September 23 &amp; 24</a:t>
            </a: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solidFill>
                  <a:schemeClr val="bg1"/>
                </a:solidFill>
                <a:latin typeface="Californian FB" panose="0207040306080B030204" pitchFamily="18" charset="0"/>
              </a:rPr>
              <a:t>Read the quote to the left.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chemeClr val="bg1"/>
                </a:solidFill>
                <a:latin typeface="Californian FB" panose="0207040306080B030204" pitchFamily="18" charset="0"/>
              </a:rPr>
              <a:t>Write a response to it. Do you agree with it? Is it a true statement? What would you say to the person quoted if you were having a conversation about it?</a:t>
            </a:r>
            <a:endParaRPr lang="en-US" sz="41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solidFill>
                  <a:schemeClr val="bg1"/>
                </a:solidFill>
                <a:latin typeface="Californian FB" panose="0207040306080B030204" pitchFamily="18" charset="0"/>
              </a:rPr>
              <a:t>Fill the space on your Do Now paper.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edgar allan poe quotes">
            <a:extLst>
              <a:ext uri="{FF2B5EF4-FFF2-40B4-BE49-F238E27FC236}">
                <a16:creationId xmlns:a16="http://schemas.microsoft.com/office/drawing/2014/main" id="{8CB2AB8F-C7A5-4F41-BB86-CF72EA0CC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0"/>
          <a:stretch/>
        </p:blipFill>
        <p:spPr bwMode="auto">
          <a:xfrm>
            <a:off x="-1" y="1132115"/>
            <a:ext cx="4515729" cy="38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1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D577F-5129-458F-B855-97F772ACB177}"/>
              </a:ext>
            </a:extLst>
          </p:cNvPr>
          <p:cNvSpPr txBox="1"/>
          <p:nvPr/>
        </p:nvSpPr>
        <p:spPr>
          <a:xfrm>
            <a:off x="437320" y="622852"/>
            <a:ext cx="11317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All of Me" panose="02000000000000000000" pitchFamily="2" charset="0"/>
              </a:rPr>
              <a:t>Academic Vocabulary</a:t>
            </a:r>
          </a:p>
          <a:p>
            <a:pPr algn="ctr"/>
            <a:r>
              <a:rPr lang="en-US" sz="2800" dirty="0">
                <a:latin typeface="KG Satisfied Script" pitchFamily="2" charset="0"/>
              </a:rPr>
              <a:t>September 25 &amp; 26</a:t>
            </a:r>
          </a:p>
          <a:p>
            <a:endParaRPr lang="en-US" dirty="0"/>
          </a:p>
          <a:p>
            <a:r>
              <a:rPr lang="en-US" sz="2400" dirty="0">
                <a:latin typeface="Californian FB" panose="0207040306080B030204" pitchFamily="18" charset="0"/>
              </a:rPr>
              <a:t>Copy all three terms and definitions.</a:t>
            </a:r>
          </a:p>
          <a:p>
            <a:r>
              <a:rPr lang="en-US" sz="2400" dirty="0">
                <a:latin typeface="Californian FB" panose="0207040306080B030204" pitchFamily="18" charset="0"/>
              </a:rPr>
              <a:t>1. Protagonist- the most important person/character in a story</a:t>
            </a:r>
          </a:p>
          <a:p>
            <a:r>
              <a:rPr lang="en-US" sz="2400" dirty="0">
                <a:latin typeface="Californian FB" panose="0207040306080B030204" pitchFamily="18" charset="0"/>
              </a:rPr>
              <a:t>2. Deuteragonist- the second most important person after the protagonist</a:t>
            </a:r>
          </a:p>
          <a:p>
            <a:r>
              <a:rPr lang="en-US" sz="2400" dirty="0">
                <a:latin typeface="Californian FB" panose="0207040306080B030204" pitchFamily="18" charset="0"/>
              </a:rPr>
              <a:t>3. Tritagonist- the third most important person in the story after the protagonist and deuteragonist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9B34F-80A1-41F9-93F5-2ADC79AA8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70042" y="3911515"/>
            <a:ext cx="7851915" cy="26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14AAC-7169-4976-A7DE-FE40922C0F35}"/>
              </a:ext>
            </a:extLst>
          </p:cNvPr>
          <p:cNvSpPr txBox="1"/>
          <p:nvPr/>
        </p:nvSpPr>
        <p:spPr>
          <a:xfrm>
            <a:off x="445478" y="936010"/>
            <a:ext cx="53504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All of Me" panose="02000000000000000000" pitchFamily="2" charset="0"/>
              </a:rPr>
              <a:t>Grammar Guru</a:t>
            </a:r>
          </a:p>
          <a:p>
            <a:pPr algn="ctr"/>
            <a:r>
              <a:rPr lang="en-US" sz="2400" dirty="0">
                <a:latin typeface="KG Satisfied Script" pitchFamily="2" charset="0"/>
              </a:rPr>
              <a:t>October 1 &amp; 2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sz="2400" dirty="0">
                <a:latin typeface="Californian FB" panose="0207040306080B030204" pitchFamily="18" charset="0"/>
              </a:rPr>
              <a:t>Copy down each sentence. Underline the direct object and circle the indirect object in each sentence.</a:t>
            </a:r>
          </a:p>
          <a:p>
            <a:endParaRPr lang="en-US" sz="2400" dirty="0">
              <a:latin typeface="Californian FB" panose="0207040306080B0302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Californian FB" panose="0207040306080B030204" pitchFamily="18" charset="0"/>
              </a:rPr>
              <a:t>I gave my mom the phone number to the party.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Californian FB" panose="0207040306080B030204" pitchFamily="18" charset="0"/>
              </a:rPr>
              <a:t>My brother threw our cousin a fastball.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Californian FB" panose="0207040306080B030204" pitchFamily="18" charset="0"/>
              </a:rPr>
              <a:t>The teacher told the class a joke.</a:t>
            </a:r>
          </a:p>
        </p:txBody>
      </p:sp>
      <p:pic>
        <p:nvPicPr>
          <p:cNvPr id="3076" name="Picture 4" descr="Bitmoji Image">
            <a:extLst>
              <a:ext uri="{FF2B5EF4-FFF2-40B4-BE49-F238E27FC236}">
                <a16:creationId xmlns:a16="http://schemas.microsoft.com/office/drawing/2014/main" id="{B85A8A32-D1E3-44C4-AFE4-647E7954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08" y="310808"/>
            <a:ext cx="6547192" cy="65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3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D1199-434E-493E-8385-ACE0F304FD2E}"/>
              </a:ext>
            </a:extLst>
          </p:cNvPr>
          <p:cNvSpPr txBox="1"/>
          <p:nvPr/>
        </p:nvSpPr>
        <p:spPr>
          <a:xfrm>
            <a:off x="8759483" y="405325"/>
            <a:ext cx="343251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All of Me" panose="02000000000000000000" pitchFamily="2" charset="0"/>
              </a:rPr>
              <a:t>Creative Writing</a:t>
            </a:r>
          </a:p>
          <a:p>
            <a:pPr algn="ctr"/>
            <a:r>
              <a:rPr lang="en-US" sz="2800" dirty="0">
                <a:latin typeface="KG Satisfied Script" pitchFamily="2" charset="0"/>
              </a:rPr>
              <a:t>October 9 &amp; 10</a:t>
            </a:r>
          </a:p>
          <a:p>
            <a:endParaRPr lang="en-US" dirty="0"/>
          </a:p>
          <a:p>
            <a:r>
              <a:rPr lang="en-US" sz="2800" dirty="0">
                <a:latin typeface="Californian FB" panose="0207040306080B030204" pitchFamily="18" charset="0"/>
              </a:rPr>
              <a:t>Write a short alternate ending to one of the short stories we’ve read so far.</a:t>
            </a:r>
          </a:p>
          <a:p>
            <a:endParaRPr lang="en-US" sz="2800" dirty="0">
              <a:latin typeface="Californian FB" panose="0207040306080B030204" pitchFamily="18" charset="0"/>
            </a:endParaRPr>
          </a:p>
          <a:p>
            <a:r>
              <a:rPr lang="en-US" sz="2800" dirty="0">
                <a:latin typeface="Californian FB" panose="0207040306080B030204" pitchFamily="18" charset="0"/>
              </a:rPr>
              <a:t>Fill the space on your Do Now paper.</a:t>
            </a:r>
          </a:p>
        </p:txBody>
      </p:sp>
      <p:pic>
        <p:nvPicPr>
          <p:cNvPr id="4102" name="Picture 6" descr="Image result for writing">
            <a:extLst>
              <a:ext uri="{FF2B5EF4-FFF2-40B4-BE49-F238E27FC236}">
                <a16:creationId xmlns:a16="http://schemas.microsoft.com/office/drawing/2014/main" id="{EB66A4BB-1708-408C-8734-F626798A3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/>
          <a:stretch/>
        </p:blipFill>
        <p:spPr bwMode="auto">
          <a:xfrm>
            <a:off x="0" y="0"/>
            <a:ext cx="8534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8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ustice">
            <a:extLst>
              <a:ext uri="{FF2B5EF4-FFF2-40B4-BE49-F238E27FC236}">
                <a16:creationId xmlns:a16="http://schemas.microsoft.com/office/drawing/2014/main" id="{7F1D887A-8C34-476C-A261-E0B4BFDA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31" y="1966678"/>
            <a:ext cx="8084269" cy="48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75A26D-E2A1-497C-A58C-F2B1A1789B23}"/>
              </a:ext>
            </a:extLst>
          </p:cNvPr>
          <p:cNvSpPr txBox="1"/>
          <p:nvPr/>
        </p:nvSpPr>
        <p:spPr>
          <a:xfrm>
            <a:off x="535403" y="1166842"/>
            <a:ext cx="3569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fornian FB" panose="0207040306080B030204" pitchFamily="18" charset="0"/>
              </a:rPr>
              <a:t>Do you think the American justice system is fair? If so, why? If not, why not?</a:t>
            </a:r>
          </a:p>
          <a:p>
            <a:endParaRPr lang="en-US" sz="3200" b="1" dirty="0">
              <a:latin typeface="Californian FB" panose="0207040306080B030204" pitchFamily="18" charset="0"/>
            </a:endParaRPr>
          </a:p>
          <a:p>
            <a:r>
              <a:rPr lang="en-US" sz="3200" b="1" dirty="0">
                <a:latin typeface="Californian FB" panose="0207040306080B030204" pitchFamily="18" charset="0"/>
              </a:rPr>
              <a:t>Be sure to fill the space on your Do Now paper.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66DBD-F3F9-4D3D-ADBD-5FD1ED00A51C}"/>
              </a:ext>
            </a:extLst>
          </p:cNvPr>
          <p:cNvSpPr txBox="1"/>
          <p:nvPr/>
        </p:nvSpPr>
        <p:spPr>
          <a:xfrm>
            <a:off x="5949803" y="643239"/>
            <a:ext cx="5706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All of Me" panose="02000000000000000000" pitchFamily="2" charset="0"/>
              </a:rPr>
              <a:t>Critical Thinking</a:t>
            </a:r>
          </a:p>
          <a:p>
            <a:pPr algn="ctr"/>
            <a:r>
              <a:rPr lang="en-US" sz="3200" dirty="0">
                <a:latin typeface="KG Satisfied Script" pitchFamily="2" charset="0"/>
              </a:rPr>
              <a:t>October 11 &amp; 21</a:t>
            </a:r>
          </a:p>
        </p:txBody>
      </p:sp>
    </p:spTree>
    <p:extLst>
      <p:ext uri="{BB962C8B-B14F-4D97-AF65-F5344CB8AC3E}">
        <p14:creationId xmlns:p14="http://schemas.microsoft.com/office/powerpoint/2010/main" val="339811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230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Californian FB</vt:lpstr>
      <vt:lpstr>KG All of Me</vt:lpstr>
      <vt:lpstr>KG Satisfied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Kourtney Johnston</dc:creator>
  <cp:lastModifiedBy>Kourtney Johnston</cp:lastModifiedBy>
  <cp:revision>5</cp:revision>
  <dcterms:created xsi:type="dcterms:W3CDTF">2019-05-13T17:12:40Z</dcterms:created>
  <dcterms:modified xsi:type="dcterms:W3CDTF">2019-05-13T17:51:58Z</dcterms:modified>
</cp:coreProperties>
</file>