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3"/>
  </p:notesMasterIdLst>
  <p:handoutMasterIdLst>
    <p:handoutMasterId r:id="rId14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3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704" autoAdjust="0"/>
  </p:normalViewPr>
  <p:slideViewPr>
    <p:cSldViewPr snapToGrid="0">
      <p:cViewPr varScale="1">
        <p:scale>
          <a:sx n="86" d="100"/>
          <a:sy n="86" d="100"/>
        </p:scale>
        <p:origin x="1382" y="5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23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C2751-278C-4682-9C3F-0FF7B4FCFAE7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86890-466E-41CD-A28A-B1EBDF22CA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294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F0845-D09E-4AF9-9623-EA7EA0297EF3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CD11A-EED3-40CE-98A3-28FEE84867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76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CD11A-EED3-40CE-98A3-28FEE84867B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160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409693A-2307-4FDC-9539-08DC9083DDED}" type="datetime1">
              <a:rPr lang="en-US" smtClean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2525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1EA7-B10E-4739-92FE-8993461CC0B7}" type="datetime1">
              <a:rPr lang="en-US" smtClean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6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C13F-2D2A-49BA-966D-6530A12E7C15}" type="datetime1">
              <a:rPr lang="en-US" smtClean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9145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E1C1-C26F-4479-A8BD-144B4C139DA5}" type="datetime1">
              <a:rPr lang="en-US" smtClean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574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9E61-C2D6-49AB-83F2-8FC9FEFBDAFD}" type="datetime1">
              <a:rPr lang="en-US" smtClean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572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BE74F-367A-4D3C-8AA7-FA60CCA05EAE}" type="datetime1">
              <a:rPr lang="en-US" smtClean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972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3F9C-6465-4987-8E4E-615CFD4753AA}" type="datetime1">
              <a:rPr lang="en-US" smtClean="0"/>
              <a:t>2/10/2020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003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EFD6-3C20-43C6-9E75-1A9D48D9576F}" type="datetime1">
              <a:rPr lang="en-US" smtClean="0"/>
              <a:t>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941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93D5A-A484-46EE-9DC8-9A16BFF8327E}" type="datetime1">
              <a:rPr lang="en-US" smtClean="0"/>
              <a:t>2/10/2020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618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7BC8-78D1-4FEB-9D4F-E22E45CC04F7}" type="datetime1">
              <a:rPr lang="en-US" smtClean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957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8210-870C-4A62-9D1B-4B25162550AB}" type="datetime1">
              <a:rPr lang="en-US" smtClean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3878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0CABDA2-EB00-4A4D-86B7-63E286A484E5}" type="datetime1">
              <a:rPr lang="en-US" smtClean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5B29C50-D6F1-4DB6-9B68-F4CD3996E9C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566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216" userDrawn="1">
          <p15:clr>
            <a:srgbClr val="F26B43"/>
          </p15:clr>
        </p15:guide>
        <p15:guide id="4" pos="4986" userDrawn="1">
          <p15:clr>
            <a:srgbClr val="F26B43"/>
          </p15:clr>
        </p15:guide>
        <p15:guide id="5" orient="horz" pos="3528" userDrawn="1">
          <p15:clr>
            <a:srgbClr val="F26B43"/>
          </p15:clr>
        </p15:guide>
        <p15:guide id="6" orient="horz" pos="112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ritersdigest.com/whats-new/list-of-50-poetic-forms-for-poet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Poetic Forms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990881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228725" y="1817011"/>
            <a:ext cx="7572375" cy="863180"/>
          </a:xfrm>
        </p:spPr>
        <p:txBody>
          <a:bodyPr>
            <a:normAutofit/>
          </a:bodyPr>
          <a:lstStyle/>
          <a:p>
            <a:r>
              <a:rPr lang="en-US" dirty="0"/>
              <a:t>What is a poetic form?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228725" y="2461657"/>
            <a:ext cx="6374710" cy="3029906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Form, in poetry, can be understood as the physical structure of the poem: </a:t>
            </a:r>
          </a:p>
          <a:p>
            <a:pPr lvl="1"/>
            <a:r>
              <a:rPr lang="en-US" sz="2100" dirty="0">
                <a:solidFill>
                  <a:schemeClr val="accent2"/>
                </a:solidFill>
              </a:rPr>
              <a:t>the length of the lines </a:t>
            </a:r>
          </a:p>
          <a:p>
            <a:pPr lvl="1"/>
            <a:r>
              <a:rPr lang="en-US" sz="2100" dirty="0">
                <a:solidFill>
                  <a:schemeClr val="accent2"/>
                </a:solidFill>
              </a:rPr>
              <a:t>their rhythms</a:t>
            </a:r>
          </a:p>
          <a:p>
            <a:pPr lvl="1"/>
            <a:r>
              <a:rPr lang="en-US" sz="2100" dirty="0">
                <a:solidFill>
                  <a:schemeClr val="accent2"/>
                </a:solidFill>
              </a:rPr>
              <a:t>their system of rhymes and repetition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In this sense, it is normally reserved for the type of poem where these features have been shaped into a pattern, especially a familiar pattern.</a:t>
            </a:r>
          </a:p>
        </p:txBody>
      </p:sp>
    </p:spTree>
    <p:extLst>
      <p:ext uri="{BB962C8B-B14F-4D97-AF65-F5344CB8AC3E}">
        <p14:creationId xmlns:p14="http://schemas.microsoft.com/office/powerpoint/2010/main" val="56685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635" y="1771625"/>
            <a:ext cx="7572375" cy="863180"/>
          </a:xfrm>
        </p:spPr>
        <p:txBody>
          <a:bodyPr>
            <a:normAutofit/>
          </a:bodyPr>
          <a:lstStyle/>
          <a:p>
            <a:r>
              <a:rPr lang="en-US" dirty="0"/>
              <a:t>What do you mean?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8FCAE-48F0-4D4F-8ECF-9C31D72AD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635" y="2634805"/>
            <a:ext cx="5675244" cy="2833505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There are a few very familiar forms in poetry, such as the sonnet or quatrain.</a:t>
            </a:r>
          </a:p>
          <a:p>
            <a:pPr lvl="1"/>
            <a:r>
              <a:rPr lang="en-US" sz="2100" dirty="0">
                <a:solidFill>
                  <a:schemeClr val="accent2"/>
                </a:solidFill>
              </a:rPr>
              <a:t>A sonnet has 14 lines with the following rhyme scheme- ABAB, CDCD, EFEF, GG</a:t>
            </a:r>
          </a:p>
          <a:p>
            <a:pPr lvl="1"/>
            <a:r>
              <a:rPr lang="en-US" sz="2100" dirty="0">
                <a:solidFill>
                  <a:schemeClr val="accent2"/>
                </a:solidFill>
              </a:rPr>
              <a:t>A quatrain is a stanza of four lines, especially one having alternate rhymes- ABAB</a:t>
            </a:r>
          </a:p>
          <a:p>
            <a:pPr lvl="1"/>
            <a:r>
              <a:rPr lang="en-US" sz="2100" dirty="0">
                <a:solidFill>
                  <a:schemeClr val="accent2"/>
                </a:solidFill>
              </a:rPr>
              <a:t>With this project, you will explore new forms that you may never have heard of before.</a:t>
            </a:r>
          </a:p>
        </p:txBody>
      </p:sp>
    </p:spTree>
    <p:extLst>
      <p:ext uri="{BB962C8B-B14F-4D97-AF65-F5344CB8AC3E}">
        <p14:creationId xmlns:p14="http://schemas.microsoft.com/office/powerpoint/2010/main" val="2354372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6692" y="888731"/>
            <a:ext cx="4875144" cy="863180"/>
          </a:xfrm>
        </p:spPr>
        <p:txBody>
          <a:bodyPr>
            <a:normAutofit fontScale="90000"/>
          </a:bodyPr>
          <a:lstStyle/>
          <a:p>
            <a:r>
              <a:rPr lang="en-US" dirty="0"/>
              <a:t>Let’s start with exotic examples: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081485" y="2231304"/>
            <a:ext cx="3669030" cy="3263504"/>
          </a:xfrm>
        </p:spPr>
        <p:txBody>
          <a:bodyPr>
            <a:normAutofit fontScale="62500" lnSpcReduction="20000"/>
          </a:bodyPr>
          <a:lstStyle/>
          <a:p>
            <a:r>
              <a:rPr lang="en-US" sz="2600" dirty="0">
                <a:solidFill>
                  <a:srgbClr val="00133A"/>
                </a:solidFill>
              </a:rPr>
              <a:t>From the French, we get the </a:t>
            </a:r>
            <a:r>
              <a:rPr lang="en-US" sz="2600" dirty="0" err="1">
                <a:solidFill>
                  <a:srgbClr val="00133A"/>
                </a:solidFill>
              </a:rPr>
              <a:t>bref</a:t>
            </a:r>
            <a:r>
              <a:rPr lang="en-US" sz="2600" dirty="0">
                <a:solidFill>
                  <a:srgbClr val="00133A"/>
                </a:solidFill>
              </a:rPr>
              <a:t> double:</a:t>
            </a:r>
          </a:p>
          <a:p>
            <a:r>
              <a:rPr lang="en-US" sz="2600" dirty="0">
                <a:solidFill>
                  <a:srgbClr val="00133A"/>
                </a:solidFill>
              </a:rPr>
              <a:t>4 stanzas: 3 quatrains (or 4-line stanzas) and 1 couplet (or 2-line stanza)</a:t>
            </a:r>
          </a:p>
          <a:p>
            <a:r>
              <a:rPr lang="en-US" sz="2600" dirty="0">
                <a:solidFill>
                  <a:srgbClr val="00133A"/>
                </a:solidFill>
              </a:rPr>
              <a:t>3 rhymes: an A rhyme, B rhyme, and C rhyme</a:t>
            </a:r>
          </a:p>
          <a:p>
            <a:r>
              <a:rPr lang="en-US" sz="2600" dirty="0">
                <a:solidFill>
                  <a:srgbClr val="00133A"/>
                </a:solidFill>
              </a:rPr>
              <a:t>The A and B rhymes appear twice in the first 3 stanzas and once each in the couplet</a:t>
            </a:r>
          </a:p>
          <a:p>
            <a:r>
              <a:rPr lang="en-US" sz="2600" dirty="0">
                <a:solidFill>
                  <a:srgbClr val="00133A"/>
                </a:solidFill>
              </a:rPr>
              <a:t>The C rhyme is the final line in each of the quatrains</a:t>
            </a:r>
          </a:p>
          <a:p>
            <a:r>
              <a:rPr lang="en-US" sz="2600" dirty="0">
                <a:solidFill>
                  <a:srgbClr val="00133A"/>
                </a:solidFill>
              </a:rPr>
              <a:t>Each poem has a variable line length, but the lines should be consistent within each poem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24176-1A19-4976-A477-A2473E973F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28454" y="2231304"/>
            <a:ext cx="2339423" cy="3986679"/>
          </a:xfrm>
        </p:spPr>
        <p:txBody>
          <a:bodyPr>
            <a:normAutofit fontScale="62500" lnSpcReduction="20000"/>
          </a:bodyPr>
          <a:lstStyle/>
          <a:p>
            <a:r>
              <a:rPr lang="en-US" sz="2600" dirty="0">
                <a:solidFill>
                  <a:srgbClr val="002060"/>
                </a:solidFill>
              </a:rPr>
              <a:t>“dayton”</a:t>
            </a:r>
          </a:p>
          <a:p>
            <a:r>
              <a:rPr lang="en-US" sz="2600" dirty="0">
                <a:solidFill>
                  <a:srgbClr val="002060"/>
                </a:solidFill>
              </a:rPr>
              <a:t>he lived in a city</a:t>
            </a:r>
            <a:br>
              <a:rPr lang="en-US" sz="2600" dirty="0">
                <a:solidFill>
                  <a:srgbClr val="002060"/>
                </a:solidFill>
              </a:rPr>
            </a:br>
            <a:r>
              <a:rPr lang="en-US" sz="2600" dirty="0">
                <a:solidFill>
                  <a:srgbClr val="002060"/>
                </a:solidFill>
              </a:rPr>
              <a:t>made of elevators</a:t>
            </a:r>
            <a:br>
              <a:rPr lang="en-US" sz="2600" dirty="0">
                <a:solidFill>
                  <a:srgbClr val="002060"/>
                </a:solidFill>
              </a:rPr>
            </a:br>
            <a:r>
              <a:rPr lang="en-US" sz="2600" dirty="0">
                <a:solidFill>
                  <a:srgbClr val="002060"/>
                </a:solidFill>
              </a:rPr>
              <a:t>and dead end alleyways</a:t>
            </a:r>
            <a:br>
              <a:rPr lang="en-US" sz="2600" dirty="0">
                <a:solidFill>
                  <a:srgbClr val="002060"/>
                </a:solidFill>
              </a:rPr>
            </a:br>
            <a:r>
              <a:rPr lang="en-US" sz="2600" dirty="0">
                <a:solidFill>
                  <a:srgbClr val="002060"/>
                </a:solidFill>
              </a:rPr>
              <a:t>all was a box or trap</a:t>
            </a:r>
          </a:p>
          <a:p>
            <a:r>
              <a:rPr lang="en-US" sz="2600" dirty="0">
                <a:solidFill>
                  <a:srgbClr val="002060"/>
                </a:solidFill>
              </a:rPr>
              <a:t>even the kids knew life</a:t>
            </a:r>
            <a:br>
              <a:rPr lang="en-US" sz="2600" dirty="0">
                <a:solidFill>
                  <a:srgbClr val="002060"/>
                </a:solidFill>
              </a:rPr>
            </a:br>
            <a:r>
              <a:rPr lang="en-US" sz="2600" dirty="0">
                <a:solidFill>
                  <a:srgbClr val="002060"/>
                </a:solidFill>
              </a:rPr>
              <a:t>by its fistfights and strays</a:t>
            </a:r>
            <a:br>
              <a:rPr lang="en-US" sz="2600" dirty="0">
                <a:solidFill>
                  <a:srgbClr val="002060"/>
                </a:solidFill>
              </a:rPr>
            </a:br>
            <a:r>
              <a:rPr lang="en-US" sz="2600" dirty="0">
                <a:solidFill>
                  <a:srgbClr val="002060"/>
                </a:solidFill>
              </a:rPr>
              <a:t>cats and dogs chased across</a:t>
            </a:r>
            <a:br>
              <a:rPr lang="en-US" sz="2600" dirty="0">
                <a:solidFill>
                  <a:srgbClr val="002060"/>
                </a:solidFill>
              </a:rPr>
            </a:br>
            <a:r>
              <a:rPr lang="en-US" sz="2600" dirty="0">
                <a:solidFill>
                  <a:srgbClr val="002060"/>
                </a:solidFill>
              </a:rPr>
              <a:t>the corporation map</a:t>
            </a:r>
          </a:p>
          <a:p>
            <a:r>
              <a:rPr lang="en-US" sz="2600" dirty="0">
                <a:solidFill>
                  <a:srgbClr val="002060"/>
                </a:solidFill>
              </a:rPr>
              <a:t>his first kiss was a lie</a:t>
            </a:r>
            <a:br>
              <a:rPr lang="en-US" sz="2600" dirty="0">
                <a:solidFill>
                  <a:srgbClr val="002060"/>
                </a:solidFill>
              </a:rPr>
            </a:br>
            <a:r>
              <a:rPr lang="en-US" sz="2600" dirty="0">
                <a:solidFill>
                  <a:srgbClr val="002060"/>
                </a:solidFill>
              </a:rPr>
              <a:t>but one that was pretty</a:t>
            </a:r>
            <a:br>
              <a:rPr lang="en-US" sz="2600" dirty="0">
                <a:solidFill>
                  <a:srgbClr val="002060"/>
                </a:solidFill>
              </a:rPr>
            </a:br>
            <a:r>
              <a:rPr lang="en-US" sz="2600" dirty="0">
                <a:solidFill>
                  <a:srgbClr val="002060"/>
                </a:solidFill>
              </a:rPr>
              <a:t>his teenage love affairs</a:t>
            </a:r>
            <a:br>
              <a:rPr lang="en-US" sz="2600" dirty="0">
                <a:solidFill>
                  <a:srgbClr val="002060"/>
                </a:solidFill>
              </a:rPr>
            </a:br>
            <a:r>
              <a:rPr lang="en-US" sz="2600" dirty="0">
                <a:solidFill>
                  <a:srgbClr val="002060"/>
                </a:solidFill>
              </a:rPr>
              <a:t>flew through him in a snap</a:t>
            </a:r>
          </a:p>
          <a:p>
            <a:r>
              <a:rPr lang="en-US" sz="2600" dirty="0">
                <a:solidFill>
                  <a:srgbClr val="002060"/>
                </a:solidFill>
              </a:rPr>
              <a:t>leaving him with gritty</a:t>
            </a:r>
            <a:br>
              <a:rPr lang="en-US" sz="2600" dirty="0">
                <a:solidFill>
                  <a:srgbClr val="002060"/>
                </a:solidFill>
              </a:rPr>
            </a:br>
            <a:r>
              <a:rPr lang="en-US" sz="2600" dirty="0">
                <a:solidFill>
                  <a:srgbClr val="002060"/>
                </a:solidFill>
              </a:rPr>
              <a:t>women and one-act plays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065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30" y="859412"/>
            <a:ext cx="7572375" cy="863180"/>
          </a:xfrm>
        </p:spPr>
        <p:txBody>
          <a:bodyPr>
            <a:normAutofit/>
          </a:bodyPr>
          <a:lstStyle/>
          <a:p>
            <a:r>
              <a:rPr lang="en-US" dirty="0"/>
              <a:t>How about a Welsh form?!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BC3FA-D4B5-4193-9510-C53838C2E3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1336" y="1722592"/>
            <a:ext cx="4457072" cy="4203502"/>
          </a:xfrm>
        </p:spPr>
        <p:txBody>
          <a:bodyPr>
            <a:normAutofit fontScale="55000" lnSpcReduction="20000"/>
          </a:bodyPr>
          <a:lstStyle/>
          <a:p>
            <a:r>
              <a:rPr lang="en-US" sz="2600" dirty="0">
                <a:solidFill>
                  <a:srgbClr val="002060"/>
                </a:solidFill>
              </a:rPr>
              <a:t>The gwawdodyn is a Welsh poetic form with a couple variations. However, both versions are comprised of quatrains (4-line stanzas) that have a 9/9/10/9 syllable pattern and matching end rhymes on lines 1, 2, and 4. The variations are made in that third line:</a:t>
            </a:r>
          </a:p>
          <a:p>
            <a:r>
              <a:rPr lang="en-US" sz="2600" dirty="0">
                <a:solidFill>
                  <a:srgbClr val="002060"/>
                </a:solidFill>
              </a:rPr>
              <a:t>One version has an internal rhyme within the third line. So there’s a rhyme somewhere within the third line with the end rhyme on the third line.</a:t>
            </a:r>
          </a:p>
          <a:p>
            <a:r>
              <a:rPr lang="en-US" sz="2600" dirty="0">
                <a:solidFill>
                  <a:srgbClr val="002060"/>
                </a:solidFill>
              </a:rPr>
              <a:t>The other version has an internal rhyme within the third line that rhymes with an internal rhyme in the fourth line.</a:t>
            </a:r>
          </a:p>
          <a:p>
            <a:r>
              <a:rPr lang="en-US" sz="2600" dirty="0">
                <a:solidFill>
                  <a:srgbClr val="002060"/>
                </a:solidFill>
              </a:rPr>
              <a:t>In both cases, the rhyme starts somewhere in the middle of the third line and it is a unique rhyme to the end rhyme in lines 1, 2, and 4.</a:t>
            </a:r>
          </a:p>
          <a:p>
            <a:r>
              <a:rPr lang="en-US" sz="2600" b="1" dirty="0">
                <a:solidFill>
                  <a:srgbClr val="002060"/>
                </a:solidFill>
              </a:rPr>
              <a:t>Here’s a possible diagram for the first version (with the x’s symbolizing syllables):</a:t>
            </a:r>
            <a:endParaRPr lang="en-US" sz="2600" dirty="0">
              <a:solidFill>
                <a:srgbClr val="002060"/>
              </a:solidFill>
            </a:endParaRPr>
          </a:p>
          <a:p>
            <a:r>
              <a:rPr lang="en-US" sz="2600" b="1" dirty="0">
                <a:solidFill>
                  <a:schemeClr val="accent2"/>
                </a:solidFill>
              </a:rPr>
              <a:t>1-xxxxxxxxa</a:t>
            </a:r>
            <a:br>
              <a:rPr lang="en-US" sz="2600" b="1" dirty="0">
                <a:solidFill>
                  <a:schemeClr val="accent2"/>
                </a:solidFill>
              </a:rPr>
            </a:br>
            <a:r>
              <a:rPr lang="en-US" sz="2600" b="1" dirty="0">
                <a:solidFill>
                  <a:schemeClr val="accent2"/>
                </a:solidFill>
              </a:rPr>
              <a:t>2-xxxxxxxxa</a:t>
            </a:r>
            <a:br>
              <a:rPr lang="en-US" sz="2600" b="1" dirty="0">
                <a:solidFill>
                  <a:schemeClr val="accent2"/>
                </a:solidFill>
              </a:rPr>
            </a:br>
            <a:r>
              <a:rPr lang="en-US" sz="2600" b="1" dirty="0">
                <a:solidFill>
                  <a:schemeClr val="accent2"/>
                </a:solidFill>
              </a:rPr>
              <a:t>3-xxxxbxxxxb</a:t>
            </a:r>
            <a:br>
              <a:rPr lang="en-US" sz="2600" b="1" dirty="0">
                <a:solidFill>
                  <a:schemeClr val="accent2"/>
                </a:solidFill>
              </a:rPr>
            </a:br>
            <a:r>
              <a:rPr lang="en-US" sz="2600" b="1" dirty="0">
                <a:solidFill>
                  <a:schemeClr val="accent2"/>
                </a:solidFill>
              </a:rPr>
              <a:t>4-xxxxxxxxa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537350" y="2367213"/>
            <a:ext cx="3429000" cy="2585262"/>
          </a:xfrm>
        </p:spPr>
        <p:txBody>
          <a:bodyPr>
            <a:normAutofit fontScale="55000" lnSpcReduction="20000"/>
          </a:bodyPr>
          <a:lstStyle/>
          <a:p>
            <a:r>
              <a:rPr lang="en-US" sz="3300" dirty="0">
                <a:solidFill>
                  <a:schemeClr val="accent2"/>
                </a:solidFill>
              </a:rPr>
              <a:t>“Cheat,” by Robert Lee Brewer</a:t>
            </a:r>
          </a:p>
          <a:p>
            <a:r>
              <a:rPr lang="en-US" sz="2500" dirty="0">
                <a:solidFill>
                  <a:schemeClr val="accent2"/>
                </a:solidFill>
              </a:rPr>
              <a:t>The rumors you’ve heard are true: I run</a:t>
            </a:r>
            <a:br>
              <a:rPr lang="en-US" sz="2500" dirty="0">
                <a:solidFill>
                  <a:schemeClr val="accent2"/>
                </a:solidFill>
              </a:rPr>
            </a:br>
            <a:r>
              <a:rPr lang="en-US" sz="2500" dirty="0">
                <a:solidFill>
                  <a:schemeClr val="accent2"/>
                </a:solidFill>
              </a:rPr>
              <a:t>to forget my past. What I have won,</a:t>
            </a:r>
            <a:br>
              <a:rPr lang="en-US" sz="2500" dirty="0">
                <a:solidFill>
                  <a:schemeClr val="accent2"/>
                </a:solidFill>
              </a:rPr>
            </a:br>
            <a:r>
              <a:rPr lang="en-US" sz="2500" dirty="0">
                <a:solidFill>
                  <a:schemeClr val="accent2"/>
                </a:solidFill>
              </a:rPr>
              <a:t>I’ve lost in lasting memories, blasting</a:t>
            </a:r>
            <a:br>
              <a:rPr lang="en-US" sz="2500" dirty="0">
                <a:solidFill>
                  <a:schemeClr val="accent2"/>
                </a:solidFill>
              </a:rPr>
            </a:br>
            <a:r>
              <a:rPr lang="en-US" sz="2500" dirty="0">
                <a:solidFill>
                  <a:schemeClr val="accent2"/>
                </a:solidFill>
              </a:rPr>
              <a:t>through my brain like bullets from a gun.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068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260BF-DFF1-4F5D-A468-5AF9884C9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431" y="876796"/>
            <a:ext cx="7571232" cy="864108"/>
          </a:xfrm>
        </p:spPr>
        <p:txBody>
          <a:bodyPr>
            <a:normAutofit/>
          </a:bodyPr>
          <a:lstStyle/>
          <a:p>
            <a:r>
              <a:rPr lang="en-US" sz="2400" dirty="0"/>
              <a:t>Here’s another French form: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84A303-BDB8-4C50-ABA6-C6DCD36FC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5143" y="1836677"/>
            <a:ext cx="3669030" cy="481013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Kyrielle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582231-4090-41B7-8027-372A07650B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5143" y="2317690"/>
            <a:ext cx="3669030" cy="3522061"/>
          </a:xfrm>
        </p:spPr>
        <p:txBody>
          <a:bodyPr>
            <a:noAutofit/>
          </a:bodyPr>
          <a:lstStyle/>
          <a:p>
            <a:r>
              <a:rPr lang="en-US" sz="1200" dirty="0">
                <a:solidFill>
                  <a:srgbClr val="00133A"/>
                </a:solidFill>
              </a:rPr>
              <a:t>The kyrielle is a French four-line stanza form that has a refrain in the fourth line. Often, there is a rhyme scheme in the poem consisting of the following possibilities:</a:t>
            </a:r>
            <a:br>
              <a:rPr lang="en-US" sz="1200" dirty="0">
                <a:solidFill>
                  <a:srgbClr val="00133A"/>
                </a:solidFill>
              </a:rPr>
            </a:br>
            <a:br>
              <a:rPr lang="en-US" sz="1200" dirty="0">
                <a:solidFill>
                  <a:srgbClr val="00133A"/>
                </a:solidFill>
              </a:rPr>
            </a:br>
            <a:r>
              <a:rPr lang="en-US" sz="1200" dirty="0">
                <a:solidFill>
                  <a:srgbClr val="00133A"/>
                </a:solidFill>
              </a:rPr>
              <a:t>aabb</a:t>
            </a:r>
          </a:p>
          <a:p>
            <a:br>
              <a:rPr lang="en-US" sz="1200" dirty="0">
                <a:solidFill>
                  <a:srgbClr val="00133A"/>
                </a:solidFill>
              </a:rPr>
            </a:br>
            <a:r>
              <a:rPr lang="en-US" sz="1200" dirty="0">
                <a:solidFill>
                  <a:srgbClr val="00133A"/>
                </a:solidFill>
              </a:rPr>
              <a:t>abab</a:t>
            </a:r>
          </a:p>
          <a:p>
            <a:br>
              <a:rPr lang="en-US" sz="1200" dirty="0">
                <a:solidFill>
                  <a:srgbClr val="00133A"/>
                </a:solidFill>
              </a:rPr>
            </a:br>
            <a:r>
              <a:rPr lang="en-US" sz="1200" dirty="0">
                <a:solidFill>
                  <a:srgbClr val="00133A"/>
                </a:solidFill>
              </a:rPr>
              <a:t>aaab</a:t>
            </a:r>
          </a:p>
          <a:p>
            <a:br>
              <a:rPr lang="en-US" sz="1200" dirty="0">
                <a:solidFill>
                  <a:srgbClr val="00133A"/>
                </a:solidFill>
              </a:rPr>
            </a:br>
            <a:r>
              <a:rPr lang="en-US" sz="1200" dirty="0">
                <a:solidFill>
                  <a:srgbClr val="00133A"/>
                </a:solidFill>
              </a:rPr>
              <a:t>abcb</a:t>
            </a:r>
          </a:p>
          <a:p>
            <a:br>
              <a:rPr lang="en-US" sz="1200" dirty="0">
                <a:solidFill>
                  <a:srgbClr val="00133A"/>
                </a:solidFill>
              </a:rPr>
            </a:br>
            <a:r>
              <a:rPr lang="en-US" sz="1200" dirty="0">
                <a:solidFill>
                  <a:srgbClr val="00133A"/>
                </a:solidFill>
              </a:rPr>
              <a:t>The poem can be as long as you wish and as short as two stanzas (otherwise, the refrain is not really a refrain, is it?), and, as with many French forms, it is very nice for stretching your poetic muscles.</a:t>
            </a:r>
          </a:p>
          <a:p>
            <a:br>
              <a:rPr lang="en-US" sz="1200" dirty="0">
                <a:solidFill>
                  <a:srgbClr val="00133A"/>
                </a:solidFill>
              </a:rPr>
            </a:br>
            <a:r>
              <a:rPr lang="en-US" sz="1200" dirty="0">
                <a:solidFill>
                  <a:srgbClr val="00133A"/>
                </a:solidFill>
              </a:rPr>
              <a:t>Also, tres importante! Your lines must contain 8 syllables.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8C8E03-536C-43FE-BE03-E97A46CAD8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84922" y="2164761"/>
            <a:ext cx="3669030" cy="4141817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“She’s not a Pretty Singer”</a:t>
            </a:r>
          </a:p>
          <a:p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Evening cell phone conversation–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he rakes his hair with long fingers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that were once filled with devotion,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though she’s not a pretty singer.</a:t>
            </a:r>
          </a:p>
          <a:p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He never was a man to say,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“baby,” or let his eyes linger,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and she only likes boys who stay,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but she’s not a pretty singer.</a:t>
            </a:r>
          </a:p>
          <a:p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So he offered his warm coat to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another to start a fling her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aging looks could never undo,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and she’s not a pretty singer.</a:t>
            </a:r>
          </a:p>
          <a:p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Some say she moved to another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state and made her name selling or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buying something, though why bother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when she’s not a pretty singer?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804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2CC4F-95F8-40F1-89FC-BCD8B4538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2970" y="943755"/>
            <a:ext cx="7572375" cy="863180"/>
          </a:xfrm>
        </p:spPr>
        <p:txBody>
          <a:bodyPr/>
          <a:lstStyle/>
          <a:p>
            <a:r>
              <a:rPr lang="en-US" dirty="0"/>
              <a:t>One more…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2E794-A580-4224-9169-B58CA28D3E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2970" y="2523118"/>
            <a:ext cx="3669030" cy="4688660"/>
          </a:xfrm>
        </p:spPr>
        <p:txBody>
          <a:bodyPr>
            <a:normAutofit fontScale="70000" lnSpcReduction="20000"/>
          </a:bodyPr>
          <a:lstStyle/>
          <a:p>
            <a:r>
              <a:rPr lang="en-US" sz="2250" dirty="0">
                <a:solidFill>
                  <a:schemeClr val="tx1"/>
                </a:solidFill>
              </a:rPr>
              <a:t>The cascade poem was a form invented by Udit Bhatia. For the cascade poem, a poet takes each line from the first stanza of a poem and makes those the final lines of each stanza afterward. Beyond that, there are no additional rules for rhyming, meter, etc.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B21858-706B-45B0-BA03-9EF3E798A4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2523118"/>
            <a:ext cx="3841819" cy="3263504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accent2"/>
                </a:solidFill>
              </a:rPr>
              <a:t>“Conflict”</a:t>
            </a:r>
          </a:p>
          <a:p>
            <a:r>
              <a:rPr lang="en-US" dirty="0">
                <a:solidFill>
                  <a:schemeClr val="accent2"/>
                </a:solidFill>
              </a:rPr>
              <a:t>Tonight is perfect for staying inside,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</a:rPr>
              <a:t>but I’m busy contorting my organs.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</a:rPr>
              <a:t>For instance, my heart and brain love to fight.</a:t>
            </a:r>
          </a:p>
          <a:p>
            <a:r>
              <a:rPr lang="en-US" dirty="0">
                <a:solidFill>
                  <a:schemeClr val="accent2"/>
                </a:solidFill>
              </a:rPr>
              <a:t>Sometimes, you can see them twist my body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</a:rPr>
              <a:t>this way and that when it is raining, though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</a:rPr>
              <a:t>tonight is perfect for staying inside.</a:t>
            </a:r>
          </a:p>
          <a:p>
            <a:r>
              <a:rPr lang="en-US" dirty="0">
                <a:solidFill>
                  <a:schemeClr val="accent2"/>
                </a:solidFill>
              </a:rPr>
              <a:t>My lungs breathe heavy and my skin itches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</a:rPr>
              <a:t>to touch you, to let you know I’m all right,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</a:rPr>
              <a:t>but I’m busy contorting my organs.</a:t>
            </a:r>
          </a:p>
          <a:p>
            <a:r>
              <a:rPr lang="en-US" dirty="0">
                <a:solidFill>
                  <a:schemeClr val="accent2"/>
                </a:solidFill>
              </a:rPr>
              <a:t>It’s a put off, I know. Losing control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</a:rPr>
              <a:t>when I’m around you, unable to say,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</a:rPr>
              <a:t>for instance, my heart and brain love to fight.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357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2DDB-E466-4AFE-9A36-697B7DDC4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812" y="876286"/>
            <a:ext cx="5788301" cy="863180"/>
          </a:xfrm>
        </p:spPr>
        <p:txBody>
          <a:bodyPr>
            <a:normAutofit fontScale="90000"/>
          </a:bodyPr>
          <a:lstStyle/>
          <a:p>
            <a:r>
              <a:rPr lang="en-US" dirty="0"/>
              <a:t>Now it’s your turn to find a form to fit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EB422-5417-49A6-BA87-FD1A579F6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812" y="2325393"/>
            <a:ext cx="7572375" cy="3778006"/>
          </a:xfrm>
        </p:spPr>
        <p:txBody>
          <a:bodyPr/>
          <a:lstStyle/>
          <a:p>
            <a:r>
              <a:rPr lang="en-US" dirty="0"/>
              <a:t>For your poetry project, you will choose a form and write an original poem (that means you actually wrote it and didn’t Google someone else’s work).</a:t>
            </a:r>
          </a:p>
          <a:p>
            <a:r>
              <a:rPr lang="en-US" dirty="0"/>
              <a:t>This website is a great resource, so check it out when you are researching your forms:</a:t>
            </a:r>
          </a:p>
          <a:p>
            <a:r>
              <a:rPr lang="en-US" dirty="0">
                <a:hlinkClick r:id="rId2"/>
              </a:rPr>
              <a:t>http://www.writersdigest.com/whats-new/list-of-50-poetic-forms-for-poets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6860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A1BD8E5-A18E-435C-B431-90A6B59F4B6F}">
  <ds:schemaRefs>
    <ds:schemaRef ds:uri="http://schemas.microsoft.com/office/infopath/2007/PartnerControls"/>
    <ds:schemaRef ds:uri="http://www.w3.org/XML/1998/namespace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a4f35948-e619-41b3-aa29-22878b09cfd2"/>
    <ds:schemaRef ds:uri="http://schemas.openxmlformats.org/package/2006/metadata/core-properties"/>
    <ds:schemaRef ds:uri="40262f94-9f35-4ac3-9a90-690165a166b7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BEBB951-DE64-4CB8-9E1C-184A357AD7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5EEE0F9-7BC9-4998-8617-7CC115AD97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TM02900720[[fn=Integral]]</Template>
  <TotalTime>4709</TotalTime>
  <Words>1009</Words>
  <Application>Microsoft Office PowerPoint</Application>
  <PresentationFormat>On-screen Show (4:3)</PresentationFormat>
  <Paragraphs>59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Tw Cen MT</vt:lpstr>
      <vt:lpstr>Tw Cen MT Condensed</vt:lpstr>
      <vt:lpstr>Wingdings 3</vt:lpstr>
      <vt:lpstr>Integral</vt:lpstr>
      <vt:lpstr>Poetic Forms</vt:lpstr>
      <vt:lpstr>What is a poetic form?</vt:lpstr>
      <vt:lpstr>What do you mean?</vt:lpstr>
      <vt:lpstr>Let’s start with exotic examples:</vt:lpstr>
      <vt:lpstr>How about a Welsh form?!</vt:lpstr>
      <vt:lpstr>Here’s another French form:</vt:lpstr>
      <vt:lpstr>One more…</vt:lpstr>
      <vt:lpstr>Now it’s your turn to find a form to fit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Poetic Forms</dc:title>
  <dc:creator>Kourtney Johnston</dc:creator>
  <cp:lastModifiedBy>Kourtney Johnston</cp:lastModifiedBy>
  <cp:revision>6</cp:revision>
  <dcterms:created xsi:type="dcterms:W3CDTF">2018-03-06T20:46:36Z</dcterms:created>
  <dcterms:modified xsi:type="dcterms:W3CDTF">2020-02-10T13:58:01Z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