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8" r:id="rId2"/>
  </p:sldMasterIdLst>
  <p:notesMasterIdLst>
    <p:notesMasterId r:id="rId12"/>
  </p:notesMasterIdLst>
  <p:handoutMasterIdLst>
    <p:handoutMasterId r:id="rId13"/>
  </p:handoutMasterIdLst>
  <p:sldIdLst>
    <p:sldId id="258" r:id="rId3"/>
    <p:sldId id="259" r:id="rId4"/>
    <p:sldId id="260" r:id="rId5"/>
    <p:sldId id="261" r:id="rId6"/>
    <p:sldId id="262" r:id="rId7"/>
    <p:sldId id="263" r:id="rId8"/>
    <p:sldId id="265" r:id="rId9"/>
    <p:sldId id="264" r:id="rId10"/>
    <p:sldId id="266"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82" autoAdjust="0"/>
  </p:normalViewPr>
  <p:slideViewPr>
    <p:cSldViewPr showGuides="1">
      <p:cViewPr varScale="1">
        <p:scale>
          <a:sx n="72" d="100"/>
          <a:sy n="72" d="100"/>
        </p:scale>
        <p:origin x="660" y="5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8/10/2018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8/10/2018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D314-E2AC-46C6-9327-C85F7E465BC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C1C863C8-A6D2-4082-9A74-E6CAED9D6597}"/>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851CC6-3EF6-4E4F-8A06-20A972DB28AE}"/>
              </a:ext>
            </a:extLst>
          </p:cNvPr>
          <p:cNvSpPr>
            <a:spLocks noGrp="1"/>
          </p:cNvSpPr>
          <p:nvPr>
            <p:ph type="dt" sz="half" idx="10"/>
          </p:nvPr>
        </p:nvSpPr>
        <p:spPr/>
        <p:txBody>
          <a:bodyPr/>
          <a:lstStyle/>
          <a:p>
            <a:fld id="{42E3C847-D284-421D-B330-2D43513B0F9C}" type="datetime1">
              <a:rPr lang="en-US" smtClean="0"/>
              <a:t>8/10/2018</a:t>
            </a:fld>
            <a:endParaRPr lang="en-US"/>
          </a:p>
        </p:txBody>
      </p:sp>
      <p:sp>
        <p:nvSpPr>
          <p:cNvPr id="5" name="Footer Placeholder 4">
            <a:extLst>
              <a:ext uri="{FF2B5EF4-FFF2-40B4-BE49-F238E27FC236}">
                <a16:creationId xmlns:a16="http://schemas.microsoft.com/office/drawing/2014/main" id="{D566AD70-88B0-4D63-A205-8193AE36A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5A20D-91AC-4E70-BD9F-FE90AF7F7BEB}"/>
              </a:ext>
            </a:extLst>
          </p:cNvPr>
          <p:cNvSpPr>
            <a:spLocks noGrp="1"/>
          </p:cNvSpPr>
          <p:nvPr>
            <p:ph type="sldNum" sz="quarter" idx="12"/>
          </p:nvPr>
        </p:nvSpPr>
        <p:spPr/>
        <p:txBody>
          <a:bodyPr/>
          <a:lstStyle/>
          <a:p>
            <a:fld id="{EB37DED6-D4C7-42EE-AB49-D2E39E64FDE4}" type="slidenum">
              <a:rPr lang="en-US" smtClean="0"/>
              <a:pPr/>
              <a:t>‹#›</a:t>
            </a:fld>
            <a:endParaRPr lang="en-US"/>
          </a:p>
        </p:txBody>
      </p:sp>
      <p:grpSp>
        <p:nvGrpSpPr>
          <p:cNvPr id="7" name="Group 6">
            <a:extLst>
              <a:ext uri="{FF2B5EF4-FFF2-40B4-BE49-F238E27FC236}">
                <a16:creationId xmlns:a16="http://schemas.microsoft.com/office/drawing/2014/main" id="{A0C1C640-6D0B-4C71-9E13-A171F0FC9DC4}"/>
              </a:ext>
            </a:extLst>
          </p:cNvPr>
          <p:cNvGrpSpPr/>
          <p:nvPr userDrawn="1"/>
        </p:nvGrpSpPr>
        <p:grpSpPr>
          <a:xfrm>
            <a:off x="0" y="0"/>
            <a:ext cx="12190572" cy="6858000"/>
            <a:chOff x="0" y="0"/>
            <a:chExt cx="12190572" cy="6858000"/>
          </a:xfrm>
        </p:grpSpPr>
        <p:sp>
          <p:nvSpPr>
            <p:cNvPr id="8" name="Rectangle 7">
              <a:extLst>
                <a:ext uri="{FF2B5EF4-FFF2-40B4-BE49-F238E27FC236}">
                  <a16:creationId xmlns:a16="http://schemas.microsoft.com/office/drawing/2014/main" id="{13D10E4F-7B8A-4B3F-8B02-54CC2FD99F5B}"/>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9" name="Group 8">
              <a:extLst>
                <a:ext uri="{FF2B5EF4-FFF2-40B4-BE49-F238E27FC236}">
                  <a16:creationId xmlns:a16="http://schemas.microsoft.com/office/drawing/2014/main" id="{28DF92A3-E90B-48E9-934D-1EC6AF9467A3}"/>
                </a:ext>
              </a:extLst>
            </p:cNvPr>
            <p:cNvGrpSpPr/>
            <p:nvPr/>
          </p:nvGrpSpPr>
          <p:grpSpPr>
            <a:xfrm>
              <a:off x="0" y="0"/>
              <a:ext cx="4726044" cy="6858000"/>
              <a:chOff x="0" y="0"/>
              <a:chExt cx="4726044" cy="6858000"/>
            </a:xfrm>
          </p:grpSpPr>
          <p:pic>
            <p:nvPicPr>
              <p:cNvPr id="10" name="Picture 9">
                <a:extLst>
                  <a:ext uri="{FF2B5EF4-FFF2-40B4-BE49-F238E27FC236}">
                    <a16:creationId xmlns:a16="http://schemas.microsoft.com/office/drawing/2014/main" id="{7B35CC55-E4E0-4DBF-B102-A20A72026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1" name="Rectangle 10">
                <a:extLst>
                  <a:ext uri="{FF2B5EF4-FFF2-40B4-BE49-F238E27FC236}">
                    <a16:creationId xmlns:a16="http://schemas.microsoft.com/office/drawing/2014/main" id="{7B4E895B-A969-4D66-A672-7D69EEC2733E}"/>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0119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AE47-7212-4801-A6BD-189D9B7CFB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151FF-9890-4B94-8151-0E04DEA019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A306D-BCC9-43F9-BFD8-9748276E46C7}"/>
              </a:ext>
            </a:extLst>
          </p:cNvPr>
          <p:cNvSpPr>
            <a:spLocks noGrp="1"/>
          </p:cNvSpPr>
          <p:nvPr>
            <p:ph type="dt" sz="half" idx="10"/>
          </p:nvPr>
        </p:nvSpPr>
        <p:spPr/>
        <p:txBody>
          <a:bodyPr/>
          <a:lstStyle/>
          <a:p>
            <a:fld id="{F6987518-40ED-4895-8580-DE2A722FC423}" type="datetime1">
              <a:rPr lang="en-US" smtClean="0"/>
              <a:t>8/10/2018</a:t>
            </a:fld>
            <a:endParaRPr lang="en-US"/>
          </a:p>
        </p:txBody>
      </p:sp>
      <p:sp>
        <p:nvSpPr>
          <p:cNvPr id="5" name="Footer Placeholder 4">
            <a:extLst>
              <a:ext uri="{FF2B5EF4-FFF2-40B4-BE49-F238E27FC236}">
                <a16:creationId xmlns:a16="http://schemas.microsoft.com/office/drawing/2014/main" id="{CE3A01E8-A3D8-4172-8479-6186E8188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E102C-18D6-43C1-A6B4-9D1CE14D8CF9}"/>
              </a:ext>
            </a:extLst>
          </p:cNvPr>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56313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46CD4-5E31-4F2D-B2DB-B35E12996931}"/>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8353F-101A-4A69-9B0A-4B6D095937A1}"/>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9B15A-754A-485B-80BF-4421BAEE599A}"/>
              </a:ext>
            </a:extLst>
          </p:cNvPr>
          <p:cNvSpPr>
            <a:spLocks noGrp="1"/>
          </p:cNvSpPr>
          <p:nvPr>
            <p:ph type="dt" sz="half" idx="10"/>
          </p:nvPr>
        </p:nvSpPr>
        <p:spPr/>
        <p:txBody>
          <a:bodyPr/>
          <a:lstStyle/>
          <a:p>
            <a:fld id="{CA8D9F34-BDBC-4273-B9BC-22458F940BE7}" type="datetime1">
              <a:rPr lang="en-US" smtClean="0"/>
              <a:t>8/10/2018</a:t>
            </a:fld>
            <a:endParaRPr lang="en-US"/>
          </a:p>
        </p:txBody>
      </p:sp>
      <p:sp>
        <p:nvSpPr>
          <p:cNvPr id="5" name="Footer Placeholder 4">
            <a:extLst>
              <a:ext uri="{FF2B5EF4-FFF2-40B4-BE49-F238E27FC236}">
                <a16:creationId xmlns:a16="http://schemas.microsoft.com/office/drawing/2014/main" id="{F57E2226-F472-4C44-9981-CF5D3137F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BBEBF-BB35-4E02-8856-B1152ED20BB6}"/>
              </a:ext>
            </a:extLst>
          </p:cNvPr>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963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A7AF-9528-4EEA-AD43-06ADA4C78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8167C-D604-4906-9C0C-02987B256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50B88-B2E7-4BA2-954E-159E1B6B84F4}"/>
              </a:ext>
            </a:extLst>
          </p:cNvPr>
          <p:cNvSpPr>
            <a:spLocks noGrp="1"/>
          </p:cNvSpPr>
          <p:nvPr>
            <p:ph type="dt" sz="half" idx="10"/>
          </p:nvPr>
        </p:nvSpPr>
        <p:spPr/>
        <p:txBody>
          <a:bodyPr/>
          <a:lstStyle/>
          <a:p>
            <a:fld id="{E5785147-19A6-4970-A04E-ED9B1D83C0F1}" type="datetime1">
              <a:rPr lang="en-US" smtClean="0"/>
              <a:t>8/10/2018</a:t>
            </a:fld>
            <a:endParaRPr lang="en-US"/>
          </a:p>
        </p:txBody>
      </p:sp>
      <p:sp>
        <p:nvSpPr>
          <p:cNvPr id="5" name="Footer Placeholder 4">
            <a:extLst>
              <a:ext uri="{FF2B5EF4-FFF2-40B4-BE49-F238E27FC236}">
                <a16:creationId xmlns:a16="http://schemas.microsoft.com/office/drawing/2014/main" id="{C7F8C5AE-9016-482E-9386-CE54E88CB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F84B7-40EF-4FCE-A578-08C4D59E7833}"/>
              </a:ext>
            </a:extLst>
          </p:cNvPr>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80126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979A-B4ED-41A4-8DB4-1EB3F9DF251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15076BD-B6EF-484D-9CA5-6747AEBBDBA4}"/>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358C62-6319-42C3-ACFB-DFB1B3935063}"/>
              </a:ext>
            </a:extLst>
          </p:cNvPr>
          <p:cNvSpPr>
            <a:spLocks noGrp="1"/>
          </p:cNvSpPr>
          <p:nvPr>
            <p:ph type="dt" sz="half" idx="10"/>
          </p:nvPr>
        </p:nvSpPr>
        <p:spPr/>
        <p:txBody>
          <a:bodyPr/>
          <a:lstStyle/>
          <a:p>
            <a:fld id="{E8F41008-E89D-49CD-9BF4-E6F3FE09F7AC}" type="datetime1">
              <a:rPr lang="en-US" smtClean="0"/>
              <a:t>8/10/2018</a:t>
            </a:fld>
            <a:endParaRPr lang="en-US"/>
          </a:p>
        </p:txBody>
      </p:sp>
      <p:sp>
        <p:nvSpPr>
          <p:cNvPr id="5" name="Footer Placeholder 4">
            <a:extLst>
              <a:ext uri="{FF2B5EF4-FFF2-40B4-BE49-F238E27FC236}">
                <a16:creationId xmlns:a16="http://schemas.microsoft.com/office/drawing/2014/main" id="{9757D965-D75F-41A2-B061-AC22C421A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BDF33-04FB-4D5D-853C-5114A41BC9C6}"/>
              </a:ext>
            </a:extLst>
          </p:cNvPr>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48260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F94C-0DE6-431F-A8FF-527FC32FE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E4A96-437D-47CA-B4E6-5A117A2DDB96}"/>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C34EF2-3721-4934-ACFE-034BCD1F0465}"/>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B58AF-BA8E-4D4A-9DF2-F4C5FD910A25}"/>
              </a:ext>
            </a:extLst>
          </p:cNvPr>
          <p:cNvSpPr>
            <a:spLocks noGrp="1"/>
          </p:cNvSpPr>
          <p:nvPr>
            <p:ph type="dt" sz="half" idx="10"/>
          </p:nvPr>
        </p:nvSpPr>
        <p:spPr/>
        <p:txBody>
          <a:bodyPr/>
          <a:lstStyle/>
          <a:p>
            <a:fld id="{6C9E199F-4583-41EB-929F-5865E95EECAA}" type="datetime1">
              <a:rPr lang="en-US" smtClean="0"/>
              <a:t>8/10/2018</a:t>
            </a:fld>
            <a:endParaRPr lang="en-US"/>
          </a:p>
        </p:txBody>
      </p:sp>
      <p:sp>
        <p:nvSpPr>
          <p:cNvPr id="6" name="Footer Placeholder 5">
            <a:extLst>
              <a:ext uri="{FF2B5EF4-FFF2-40B4-BE49-F238E27FC236}">
                <a16:creationId xmlns:a16="http://schemas.microsoft.com/office/drawing/2014/main" id="{304621FA-2D10-4D54-938D-504D6DEF6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EB2E8-A941-4E93-B796-BBDFDBDC71B9}"/>
              </a:ext>
            </a:extLst>
          </p:cNvPr>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4662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B7B8-AF73-475B-B702-F03CFCA9445A}"/>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A37-8E06-4498-BCDD-CF264893B50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564AF3-36E6-4977-B25C-EDAD96627840}"/>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AF78A-70BA-4E25-B5BC-FF73F9EAC04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F09192-834E-4979-8CC4-4306E8E8CF4D}"/>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ACD47-9F4B-4601-9F10-06F4C650EDF2}"/>
              </a:ext>
            </a:extLst>
          </p:cNvPr>
          <p:cNvSpPr>
            <a:spLocks noGrp="1"/>
          </p:cNvSpPr>
          <p:nvPr>
            <p:ph type="dt" sz="half" idx="10"/>
          </p:nvPr>
        </p:nvSpPr>
        <p:spPr/>
        <p:txBody>
          <a:bodyPr/>
          <a:lstStyle/>
          <a:p>
            <a:fld id="{ADE652EB-356C-4482-B27C-7C8E08F5D88F}" type="datetime1">
              <a:rPr lang="en-US" smtClean="0"/>
              <a:t>8/10/2018</a:t>
            </a:fld>
            <a:endParaRPr lang="en-US"/>
          </a:p>
        </p:txBody>
      </p:sp>
      <p:sp>
        <p:nvSpPr>
          <p:cNvPr id="8" name="Footer Placeholder 7">
            <a:extLst>
              <a:ext uri="{FF2B5EF4-FFF2-40B4-BE49-F238E27FC236}">
                <a16:creationId xmlns:a16="http://schemas.microsoft.com/office/drawing/2014/main" id="{4E07E127-9013-423B-8D5D-29F4B5ADD7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4C893-1462-4CD8-A244-B26C45116741}"/>
              </a:ext>
            </a:extLst>
          </p:cNvPr>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3261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4F98-8289-4991-BBB3-9D8669BCDB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C2AE6B-56CE-4E0C-B310-59CA73ADB107}"/>
              </a:ext>
            </a:extLst>
          </p:cNvPr>
          <p:cNvSpPr>
            <a:spLocks noGrp="1"/>
          </p:cNvSpPr>
          <p:nvPr>
            <p:ph type="dt" sz="half" idx="10"/>
          </p:nvPr>
        </p:nvSpPr>
        <p:spPr/>
        <p:txBody>
          <a:bodyPr/>
          <a:lstStyle/>
          <a:p>
            <a:fld id="{51B0895E-43C3-4560-B59A-90049317E860}" type="datetime1">
              <a:rPr lang="en-US" smtClean="0"/>
              <a:t>8/10/2018</a:t>
            </a:fld>
            <a:endParaRPr lang="en-US"/>
          </a:p>
        </p:txBody>
      </p:sp>
      <p:sp>
        <p:nvSpPr>
          <p:cNvPr id="4" name="Footer Placeholder 3">
            <a:extLst>
              <a:ext uri="{FF2B5EF4-FFF2-40B4-BE49-F238E27FC236}">
                <a16:creationId xmlns:a16="http://schemas.microsoft.com/office/drawing/2014/main" id="{D1595FBF-5F5A-420D-B9C9-96280BC185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056839-7938-4431-93C7-FB3C069994A5}"/>
              </a:ext>
            </a:extLst>
          </p:cNvPr>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9611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11BAB-05D9-47E7-AE20-EC8293086B0A}"/>
              </a:ext>
            </a:extLst>
          </p:cNvPr>
          <p:cNvSpPr>
            <a:spLocks noGrp="1"/>
          </p:cNvSpPr>
          <p:nvPr>
            <p:ph type="dt" sz="half" idx="10"/>
          </p:nvPr>
        </p:nvSpPr>
        <p:spPr/>
        <p:txBody>
          <a:bodyPr/>
          <a:lstStyle/>
          <a:p>
            <a:fld id="{F7778C32-B81D-4A68-A851-5185C690F024}" type="datetime1">
              <a:rPr lang="en-US" smtClean="0"/>
              <a:t>8/10/2018</a:t>
            </a:fld>
            <a:endParaRPr lang="en-US"/>
          </a:p>
        </p:txBody>
      </p:sp>
      <p:sp>
        <p:nvSpPr>
          <p:cNvPr id="3" name="Footer Placeholder 2">
            <a:extLst>
              <a:ext uri="{FF2B5EF4-FFF2-40B4-BE49-F238E27FC236}">
                <a16:creationId xmlns:a16="http://schemas.microsoft.com/office/drawing/2014/main" id="{96EE9889-9BD0-48E3-AF6D-3DCBC7732C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8324FC-77CE-482D-A3E4-EE1B007B6267}"/>
              </a:ext>
            </a:extLst>
          </p:cNvPr>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55381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C666-24DE-4EA1-9EA7-D1755B7459E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9C1E6514-4884-4B72-BFDD-27BC2BB68F5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57A65-9EEF-46B1-8177-4A3721BCA25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020320-5D34-4508-97F9-6C2C6FCBCB3B}"/>
              </a:ext>
            </a:extLst>
          </p:cNvPr>
          <p:cNvSpPr>
            <a:spLocks noGrp="1"/>
          </p:cNvSpPr>
          <p:nvPr>
            <p:ph type="dt" sz="half" idx="10"/>
          </p:nvPr>
        </p:nvSpPr>
        <p:spPr/>
        <p:txBody>
          <a:bodyPr/>
          <a:lstStyle/>
          <a:p>
            <a:fld id="{11765D79-EF31-4E8F-A1BE-AF31805C2859}" type="datetime1">
              <a:rPr lang="en-US" smtClean="0"/>
              <a:t>8/10/2018</a:t>
            </a:fld>
            <a:endParaRPr lang="en-US"/>
          </a:p>
        </p:txBody>
      </p:sp>
      <p:sp>
        <p:nvSpPr>
          <p:cNvPr id="6" name="Footer Placeholder 5">
            <a:extLst>
              <a:ext uri="{FF2B5EF4-FFF2-40B4-BE49-F238E27FC236}">
                <a16:creationId xmlns:a16="http://schemas.microsoft.com/office/drawing/2014/main" id="{A425D382-C194-4B7D-9D75-B31F132C1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4262B-59E3-4C6B-873D-E701922FC65C}"/>
              </a:ext>
            </a:extLst>
          </p:cNvPr>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6141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5B32-1D80-482E-A227-3633EC64F97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55C4FFE5-4DE4-4E49-B498-88F6FA08A952}"/>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5722E24F-3B16-4A56-9497-FDCA8C4E301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220198-0B9B-4DF3-A4D9-C53DB5F51006}"/>
              </a:ext>
            </a:extLst>
          </p:cNvPr>
          <p:cNvSpPr>
            <a:spLocks noGrp="1"/>
          </p:cNvSpPr>
          <p:nvPr>
            <p:ph type="dt" sz="half" idx="10"/>
          </p:nvPr>
        </p:nvSpPr>
        <p:spPr/>
        <p:txBody>
          <a:bodyPr/>
          <a:lstStyle/>
          <a:p>
            <a:fld id="{932FBA3B-941F-4778-A0CB-865223FDAE69}" type="datetime1">
              <a:rPr lang="en-US" smtClean="0"/>
              <a:t>8/10/2018</a:t>
            </a:fld>
            <a:endParaRPr lang="en-US"/>
          </a:p>
        </p:txBody>
      </p:sp>
      <p:sp>
        <p:nvSpPr>
          <p:cNvPr id="6" name="Footer Placeholder 5">
            <a:extLst>
              <a:ext uri="{FF2B5EF4-FFF2-40B4-BE49-F238E27FC236}">
                <a16:creationId xmlns:a16="http://schemas.microsoft.com/office/drawing/2014/main" id="{B9AD3CCA-97DE-4D62-9E61-F491F1E7D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13D93-2672-41F1-9993-ECC6DDF05378}"/>
              </a:ext>
            </a:extLst>
          </p:cNvPr>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9297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920A-FC2D-4F8C-93A8-D5ABB7607641}"/>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E3243C-3218-4EEF-ADAB-24C8191ABE2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966B0-AE37-4F57-A464-CCA3B39097DB}"/>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BFD46-0FD3-4428-ADEC-1DFD6489930D}" type="datetime1">
              <a:rPr lang="en-US" smtClean="0"/>
              <a:t>8/10/2018</a:t>
            </a:fld>
            <a:endParaRPr lang="en-US"/>
          </a:p>
        </p:txBody>
      </p:sp>
      <p:sp>
        <p:nvSpPr>
          <p:cNvPr id="5" name="Footer Placeholder 4">
            <a:extLst>
              <a:ext uri="{FF2B5EF4-FFF2-40B4-BE49-F238E27FC236}">
                <a16:creationId xmlns:a16="http://schemas.microsoft.com/office/drawing/2014/main" id="{25DF2BFD-2D21-47DA-9464-D2F385526739}"/>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7806D-8FBB-4572-AE32-C9B358CB077F}"/>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81781367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kjohnston@acaedu.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amurphree@acaedu.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1" y="0"/>
            <a:ext cx="10907451"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1903412" y="1339500"/>
            <a:ext cx="8381999" cy="3519655"/>
          </a:xfrm>
        </p:spPr>
        <p:txBody>
          <a:bodyPr anchor="b">
            <a:normAutofit fontScale="90000"/>
          </a:bodyPr>
          <a:lstStyle/>
          <a:p>
            <a:r>
              <a:rPr lang="en-US" sz="6500" cap="none" dirty="0">
                <a:solidFill>
                  <a:srgbClr val="FFFFFF"/>
                </a:solidFill>
              </a:rPr>
              <a:t>Welcome to </a:t>
            </a:r>
            <a:br>
              <a:rPr lang="en-US" sz="6500" cap="none" dirty="0">
                <a:solidFill>
                  <a:srgbClr val="FFFFFF"/>
                </a:solidFill>
              </a:rPr>
            </a:br>
            <a:r>
              <a:rPr lang="en-US" sz="13900" cap="none" dirty="0">
                <a:solidFill>
                  <a:srgbClr val="FFFFFF"/>
                </a:solidFill>
                <a:latin typeface="Magic School One" panose="00000400000000000000" pitchFamily="2" charset="0"/>
              </a:rPr>
              <a:t>Mrs.</a:t>
            </a:r>
            <a:r>
              <a:rPr lang="en-US" sz="13900" dirty="0">
                <a:solidFill>
                  <a:srgbClr val="FFFFFF"/>
                </a:solidFill>
                <a:latin typeface="Magic School One" panose="00000400000000000000" pitchFamily="2" charset="0"/>
              </a:rPr>
              <a:t> </a:t>
            </a:r>
            <a:r>
              <a:rPr lang="en-US" sz="13900" cap="none" dirty="0">
                <a:solidFill>
                  <a:srgbClr val="FFFFFF"/>
                </a:solidFill>
                <a:latin typeface="Magic School One" panose="00000400000000000000" pitchFamily="2" charset="0"/>
              </a:rPr>
              <a:t>Johnston’s </a:t>
            </a:r>
            <a:r>
              <a:rPr lang="en-US" sz="6500" cap="none" dirty="0">
                <a:solidFill>
                  <a:srgbClr val="FFFFFF"/>
                </a:solidFill>
              </a:rPr>
              <a:t>room!</a:t>
            </a:r>
          </a:p>
        </p:txBody>
      </p:sp>
      <p:sp>
        <p:nvSpPr>
          <p:cNvPr id="3" name="Subtitle 2"/>
          <p:cNvSpPr>
            <a:spLocks noGrp="1"/>
          </p:cNvSpPr>
          <p:nvPr>
            <p:ph type="subTitle" idx="1"/>
          </p:nvPr>
        </p:nvSpPr>
        <p:spPr>
          <a:xfrm>
            <a:off x="2724946" y="5029200"/>
            <a:ext cx="6738929" cy="682079"/>
          </a:xfrm>
        </p:spPr>
        <p:txBody>
          <a:bodyPr>
            <a:normAutofit/>
          </a:bodyPr>
          <a:lstStyle/>
          <a:p>
            <a:r>
              <a:rPr lang="en-US" dirty="0">
                <a:solidFill>
                  <a:srgbClr val="FFFFFF"/>
                </a:solidFill>
              </a:rPr>
              <a:t>2018-19 School Year</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4136" y="629268"/>
            <a:ext cx="6584776" cy="1286160"/>
          </a:xfrm>
        </p:spPr>
        <p:txBody>
          <a:bodyPr anchor="b">
            <a:normAutofit fontScale="90000"/>
          </a:bodyPr>
          <a:lstStyle/>
          <a:p>
            <a:r>
              <a:rPr lang="en-US" sz="6000" dirty="0">
                <a:latin typeface="Magic School One" panose="00000400000000000000" pitchFamily="2" charset="0"/>
              </a:rPr>
              <a:t>Agenda/Topics to Be Covered</a:t>
            </a:r>
          </a:p>
        </p:txBody>
      </p:sp>
      <p:pic>
        <p:nvPicPr>
          <p:cNvPr id="5" name="Picture 4" descr="A picture containing building, person, wall, outdoor&#10;&#10;Description generated with very high confidence">
            <a:extLst>
              <a:ext uri="{FF2B5EF4-FFF2-40B4-BE49-F238E27FC236}">
                <a16:creationId xmlns:a16="http://schemas.microsoft.com/office/drawing/2014/main" id="{FD5B8F79-F807-4F1B-99EF-EA4FB5F8D2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62" b="2036"/>
          <a:stretch/>
        </p:blipFill>
        <p:spPr>
          <a:xfrm rot="5400000">
            <a:off x="-1111808" y="1111808"/>
            <a:ext cx="6858000" cy="4634383"/>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79610" y="2115117"/>
            <a:ext cx="6307717" cy="0"/>
          </a:xfrm>
          <a:prstGeom prst="line">
            <a:avLst/>
          </a:prstGeom>
          <a:ln>
            <a:solidFill>
              <a:srgbClr val="AA69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4137" y="2438400"/>
            <a:ext cx="6584774" cy="3785419"/>
          </a:xfrm>
        </p:spPr>
        <p:txBody>
          <a:bodyPr>
            <a:normAutofit/>
          </a:bodyPr>
          <a:lstStyle/>
          <a:p>
            <a:r>
              <a:rPr lang="en-US" sz="2800" dirty="0"/>
              <a:t>Supplies</a:t>
            </a:r>
          </a:p>
          <a:p>
            <a:r>
              <a:rPr lang="en-US" sz="2800" dirty="0"/>
              <a:t>Tutorials</a:t>
            </a:r>
          </a:p>
          <a:p>
            <a:r>
              <a:rPr lang="en-US" sz="2800" dirty="0"/>
              <a:t>Grading</a:t>
            </a:r>
          </a:p>
          <a:p>
            <a:r>
              <a:rPr lang="en-US" sz="2800" dirty="0"/>
              <a:t>Books</a:t>
            </a:r>
          </a:p>
          <a:p>
            <a:r>
              <a:rPr lang="en-US" sz="2800" dirty="0"/>
              <a:t>Late Work Policy</a:t>
            </a:r>
          </a:p>
          <a:p>
            <a:r>
              <a:rPr lang="en-US" sz="2800" dirty="0"/>
              <a:t>Contact Information</a:t>
            </a:r>
          </a:p>
          <a:p>
            <a:r>
              <a:rPr lang="en-US" sz="2800" dirty="0"/>
              <a:t>Parent Portal</a:t>
            </a: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ore front at day&#10;&#10;Description generated with high confidence">
            <a:extLst>
              <a:ext uri="{FF2B5EF4-FFF2-40B4-BE49-F238E27FC236}">
                <a16:creationId xmlns:a16="http://schemas.microsoft.com/office/drawing/2014/main" id="{544312A8-4DC8-462D-AF84-7BD45B2E8D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76" t="9091" r="39762" b="-1"/>
          <a:stretch/>
        </p:blipFill>
        <p:spPr>
          <a:xfrm rot="5400000">
            <a:off x="2634517" y="-3122612"/>
            <a:ext cx="6858000" cy="12188824"/>
          </a:xfrm>
          <a:prstGeom prst="rect">
            <a:avLst/>
          </a:prstGeom>
        </p:spPr>
      </p:pic>
      <p:sp>
        <p:nvSpPr>
          <p:cNvPr id="17"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7759"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 y="-2"/>
            <a:ext cx="5440441"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03212" y="584074"/>
            <a:ext cx="4061585" cy="1043409"/>
          </a:xfrm>
        </p:spPr>
        <p:txBody>
          <a:bodyPr>
            <a:normAutofit/>
          </a:bodyPr>
          <a:lstStyle/>
          <a:p>
            <a:pPr algn="ctr"/>
            <a:r>
              <a:rPr lang="en-US" sz="6000" dirty="0">
                <a:latin typeface="Magic School One" panose="00000400000000000000" pitchFamily="2" charset="0"/>
              </a:rPr>
              <a:t>Supplies</a:t>
            </a:r>
          </a:p>
        </p:txBody>
      </p:sp>
      <p:sp>
        <p:nvSpPr>
          <p:cNvPr id="3" name="Content Placeholder 2"/>
          <p:cNvSpPr>
            <a:spLocks noGrp="1"/>
          </p:cNvSpPr>
          <p:nvPr>
            <p:ph idx="1"/>
          </p:nvPr>
        </p:nvSpPr>
        <p:spPr>
          <a:xfrm>
            <a:off x="520106" y="1774372"/>
            <a:ext cx="4061584" cy="3407228"/>
          </a:xfrm>
        </p:spPr>
        <p:txBody>
          <a:bodyPr anchor="t">
            <a:normAutofit/>
          </a:bodyPr>
          <a:lstStyle/>
          <a:p>
            <a:r>
              <a:rPr lang="en-US" sz="2400" dirty="0"/>
              <a:t>All students will need:</a:t>
            </a:r>
          </a:p>
          <a:p>
            <a:pPr lvl="1"/>
            <a:r>
              <a:rPr lang="en-US" sz="2400" dirty="0"/>
              <a:t>A folder with pockets and brads</a:t>
            </a:r>
          </a:p>
          <a:p>
            <a:pPr lvl="1"/>
            <a:r>
              <a:rPr lang="en-US" sz="2400" dirty="0"/>
              <a:t>Pens (blue or black)</a:t>
            </a:r>
          </a:p>
          <a:p>
            <a:pPr lvl="1"/>
            <a:r>
              <a:rPr lang="en-US" sz="2400" dirty="0"/>
              <a:t>Notebook paper</a:t>
            </a:r>
          </a:p>
          <a:p>
            <a:pPr lvl="1"/>
            <a:r>
              <a:rPr lang="en-US" sz="2400" dirty="0"/>
              <a:t>Notecards</a:t>
            </a:r>
          </a:p>
          <a:p>
            <a:pPr lvl="1"/>
            <a:r>
              <a:rPr lang="en-US" sz="2400" dirty="0"/>
              <a:t>Colored pens (for annotation)</a:t>
            </a: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172" y="0"/>
            <a:ext cx="6584775" cy="1676603"/>
          </a:xfrm>
        </p:spPr>
        <p:txBody>
          <a:bodyPr>
            <a:normAutofit/>
          </a:bodyPr>
          <a:lstStyle/>
          <a:p>
            <a:pPr algn="ctr"/>
            <a:r>
              <a:rPr lang="en-US" sz="7200" dirty="0">
                <a:latin typeface="Magic School One" panose="00000400000000000000" pitchFamily="2" charset="0"/>
              </a:rPr>
              <a:t>Tutorials</a:t>
            </a:r>
            <a:r>
              <a:rPr lang="en-US" sz="7200" dirty="0"/>
              <a:t> </a:t>
            </a:r>
          </a:p>
        </p:txBody>
      </p:sp>
      <p:sp>
        <p:nvSpPr>
          <p:cNvPr id="3" name="Content Placeholder 2"/>
          <p:cNvSpPr>
            <a:spLocks noGrp="1"/>
          </p:cNvSpPr>
          <p:nvPr>
            <p:ph idx="1"/>
          </p:nvPr>
        </p:nvSpPr>
        <p:spPr>
          <a:xfrm>
            <a:off x="150812" y="1447800"/>
            <a:ext cx="7315200" cy="5334000"/>
          </a:xfrm>
        </p:spPr>
        <p:txBody>
          <a:bodyPr>
            <a:normAutofit/>
          </a:bodyPr>
          <a:lstStyle/>
          <a:p>
            <a:pPr marL="0" indent="0">
              <a:buNone/>
            </a:pPr>
            <a:r>
              <a:rPr lang="en-US" sz="2400" dirty="0"/>
              <a:t>Students may come to tutorials any morning from 7:45-8:20, except for Thursdays when I am on duty. Students may come in to:</a:t>
            </a:r>
          </a:p>
          <a:p>
            <a:pPr>
              <a:buFontTx/>
              <a:buChar char="-"/>
            </a:pPr>
            <a:r>
              <a:rPr lang="en-US" sz="2400" dirty="0"/>
              <a:t>Get help with an assignment</a:t>
            </a:r>
          </a:p>
          <a:p>
            <a:pPr>
              <a:buFontTx/>
              <a:buChar char="-"/>
            </a:pPr>
            <a:r>
              <a:rPr lang="en-US" sz="2400" dirty="0"/>
              <a:t>Take a test</a:t>
            </a:r>
          </a:p>
          <a:p>
            <a:pPr>
              <a:buFontTx/>
              <a:buChar char="-"/>
            </a:pPr>
            <a:r>
              <a:rPr lang="en-US" sz="2400" dirty="0"/>
              <a:t>Read</a:t>
            </a:r>
          </a:p>
          <a:p>
            <a:pPr>
              <a:buFontTx/>
              <a:buChar char="-"/>
            </a:pPr>
            <a:r>
              <a:rPr lang="en-US" sz="2400" dirty="0"/>
              <a:t>Get absent work</a:t>
            </a:r>
          </a:p>
          <a:p>
            <a:pPr>
              <a:buFontTx/>
              <a:buChar char="-"/>
            </a:pPr>
            <a:r>
              <a:rPr lang="en-US" sz="2400" dirty="0"/>
              <a:t>Turn in late work</a:t>
            </a:r>
          </a:p>
          <a:p>
            <a:pPr marL="0" indent="0">
              <a:buNone/>
            </a:pPr>
            <a:r>
              <a:rPr lang="en-US" sz="2400" dirty="0"/>
              <a:t>Students who do not need to accomplish these things should remain in the gym.</a:t>
            </a:r>
          </a:p>
          <a:p>
            <a:pPr marL="0" indent="0">
              <a:buNone/>
            </a:pPr>
            <a:r>
              <a:rPr lang="en-US" sz="2400" b="1" i="1" dirty="0"/>
              <a:t>When I am on duty, they can still bring me things to turn and ask me questions.</a:t>
            </a:r>
          </a:p>
        </p:txBody>
      </p:sp>
      <p:pic>
        <p:nvPicPr>
          <p:cNvPr id="5" name="Picture 4" descr="A picture containing tree, person&#10;&#10;Description generated with very high confidence">
            <a:extLst>
              <a:ext uri="{FF2B5EF4-FFF2-40B4-BE49-F238E27FC236}">
                <a16:creationId xmlns:a16="http://schemas.microsoft.com/office/drawing/2014/main" id="{729B5FCB-40DC-401D-8A17-DB50830DE1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898"/>
          <a:stretch/>
        </p:blipFill>
        <p:spPr>
          <a:xfrm rot="5400000">
            <a:off x="6442632" y="1111808"/>
            <a:ext cx="6858000" cy="4634384"/>
          </a:xfrm>
          <a:prstGeom prst="rect">
            <a:avLst/>
          </a:prstGeom>
          <a:effectLst/>
        </p:spPr>
      </p:pic>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6C4E63-5F8D-44B8-9860-1D7841E3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004"/>
            <a:ext cx="12185778"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7759"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 y="-2"/>
            <a:ext cx="5440441"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717888" y="5450060"/>
            <a:ext cx="4061585" cy="1500610"/>
          </a:xfrm>
        </p:spPr>
        <p:txBody>
          <a:bodyPr>
            <a:normAutofit/>
          </a:bodyPr>
          <a:lstStyle/>
          <a:p>
            <a:r>
              <a:rPr lang="en-US" sz="9600" dirty="0">
                <a:solidFill>
                  <a:schemeClr val="bg1"/>
                </a:solidFill>
                <a:latin typeface="Magic School One" panose="00000400000000000000" pitchFamily="2" charset="0"/>
              </a:rPr>
              <a:t>Grading</a:t>
            </a:r>
          </a:p>
        </p:txBody>
      </p:sp>
      <p:sp>
        <p:nvSpPr>
          <p:cNvPr id="3" name="Content Placeholder 2"/>
          <p:cNvSpPr>
            <a:spLocks noGrp="1"/>
          </p:cNvSpPr>
          <p:nvPr>
            <p:ph idx="1"/>
          </p:nvPr>
        </p:nvSpPr>
        <p:spPr>
          <a:xfrm>
            <a:off x="0" y="380999"/>
            <a:ext cx="5103812" cy="4953001"/>
          </a:xfrm>
        </p:spPr>
        <p:txBody>
          <a:bodyPr anchor="t">
            <a:normAutofit lnSpcReduction="10000"/>
          </a:bodyPr>
          <a:lstStyle/>
          <a:p>
            <a:pPr marL="0" indent="0">
              <a:buNone/>
            </a:pPr>
            <a:endParaRPr lang="en-US" sz="1200" i="1" dirty="0"/>
          </a:p>
          <a:p>
            <a:r>
              <a:rPr lang="en-US" sz="2400" i="1" dirty="0"/>
              <a:t>Objective Measures</a:t>
            </a:r>
            <a:r>
              <a:rPr lang="en-US" sz="2400" dirty="0"/>
              <a:t>= 40%: This is not necessarily only work completed in class. These assignments are formative, and not summative. </a:t>
            </a:r>
          </a:p>
          <a:p>
            <a:r>
              <a:rPr lang="en-US" sz="2400" i="1" dirty="0"/>
              <a:t>Summative</a:t>
            </a:r>
            <a:r>
              <a:rPr lang="en-US" sz="2400" dirty="0"/>
              <a:t>= 40%: This could be a test, a quiz, a major project, etc., anything that is a summative assessment.</a:t>
            </a:r>
          </a:p>
          <a:p>
            <a:r>
              <a:rPr lang="en-US" sz="2400" i="1" dirty="0"/>
              <a:t>Practice</a:t>
            </a:r>
            <a:r>
              <a:rPr lang="en-US" sz="2400" dirty="0"/>
              <a:t>= 10%: assignments will be mostly practice, study materials, </a:t>
            </a:r>
            <a:r>
              <a:rPr lang="en-US" sz="2400" dirty="0" err="1"/>
              <a:t>BlendSpace</a:t>
            </a:r>
            <a:r>
              <a:rPr lang="en-US" sz="2400" dirty="0"/>
              <a:t> explorations, and reading.</a:t>
            </a:r>
          </a:p>
          <a:p>
            <a:r>
              <a:rPr lang="en-US" sz="2400" i="1" dirty="0"/>
              <a:t>Nine Weeks Exam</a:t>
            </a:r>
            <a:r>
              <a:rPr lang="en-US" sz="2400" dirty="0"/>
              <a:t>= 10%</a:t>
            </a:r>
          </a:p>
        </p:txBody>
      </p:sp>
      <p:pic>
        <p:nvPicPr>
          <p:cNvPr id="5" name="Picture 4" descr="A picture containing sky, person, outdoor&#10;&#10;Description generated with very high confidence">
            <a:extLst>
              <a:ext uri="{FF2B5EF4-FFF2-40B4-BE49-F238E27FC236}">
                <a16:creationId xmlns:a16="http://schemas.microsoft.com/office/drawing/2014/main" id="{29145ECD-26B6-46C6-B520-626948F6B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39644" y="848109"/>
            <a:ext cx="6953336" cy="5215001"/>
          </a:xfrm>
          <a:prstGeom prst="rect">
            <a:avLst/>
          </a:prstGeom>
        </p:spPr>
      </p:pic>
    </p:spTree>
    <p:extLst>
      <p:ext uri="{BB962C8B-B14F-4D97-AF65-F5344CB8AC3E}">
        <p14:creationId xmlns:p14="http://schemas.microsoft.com/office/powerpoint/2010/main" val="1917223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185" y="381403"/>
            <a:ext cx="2199740"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3698" y="1053945"/>
            <a:ext cx="2668711" cy="2199741"/>
          </a:xfrm>
        </p:spPr>
        <p:txBody>
          <a:bodyPr>
            <a:normAutofit/>
          </a:bodyPr>
          <a:lstStyle/>
          <a:p>
            <a:pPr algn="ctr"/>
            <a:r>
              <a:rPr lang="en-US" sz="6000" dirty="0">
                <a:solidFill>
                  <a:srgbClr val="FFFFFF"/>
                </a:solidFill>
                <a:latin typeface="Magic School One" panose="00000400000000000000" pitchFamily="2" charset="0"/>
              </a:rPr>
              <a:t>Late Work Policy</a:t>
            </a:r>
          </a:p>
        </p:txBody>
      </p:sp>
      <p:sp>
        <p:nvSpPr>
          <p:cNvPr id="3" name="Content Placeholder 2"/>
          <p:cNvSpPr>
            <a:spLocks noGrp="1"/>
          </p:cNvSpPr>
          <p:nvPr>
            <p:ph idx="1"/>
          </p:nvPr>
        </p:nvSpPr>
        <p:spPr>
          <a:xfrm>
            <a:off x="227012" y="3355130"/>
            <a:ext cx="4664863" cy="3350470"/>
          </a:xfrm>
        </p:spPr>
        <p:txBody>
          <a:bodyPr>
            <a:normAutofit/>
          </a:bodyPr>
          <a:lstStyle/>
          <a:p>
            <a:r>
              <a:rPr lang="en-US" sz="1800" dirty="0"/>
              <a:t>Because we are on an A/B schedule, </a:t>
            </a:r>
            <a:r>
              <a:rPr lang="en-US" sz="1800" b="1" dirty="0"/>
              <a:t>this policy goes by DAYS, not class periods.</a:t>
            </a:r>
          </a:p>
          <a:p>
            <a:r>
              <a:rPr lang="en-US" sz="1800" dirty="0"/>
              <a:t>1 day late- 10 points off</a:t>
            </a:r>
          </a:p>
          <a:p>
            <a:r>
              <a:rPr lang="en-US" sz="1800" dirty="0"/>
              <a:t>2 days late- 50 points off</a:t>
            </a:r>
          </a:p>
          <a:p>
            <a:r>
              <a:rPr lang="en-US" sz="1800" dirty="0"/>
              <a:t>3 days late- no credit given/ zero</a:t>
            </a:r>
          </a:p>
          <a:p>
            <a:r>
              <a:rPr lang="en-US" sz="1800" dirty="0"/>
              <a:t>When a student is absent, it is their responsibility to get their missed work. It is best for them to try and see the teacher the next day, and not wait until they have their class again. This helps them not get too far behind.</a:t>
            </a:r>
          </a:p>
        </p:txBody>
      </p:sp>
      <p:pic>
        <p:nvPicPr>
          <p:cNvPr id="5" name="Picture 4" descr="A group of people posing for the camera&#10;&#10;Description generated with very high confidence">
            <a:extLst>
              <a:ext uri="{FF2B5EF4-FFF2-40B4-BE49-F238E27FC236}">
                <a16:creationId xmlns:a16="http://schemas.microsoft.com/office/drawing/2014/main" id="{4ED28B35-10BF-4D09-940C-14EA00678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891875" y="952500"/>
            <a:ext cx="6439950" cy="4829963"/>
          </a:xfrm>
          <a:prstGeom prst="rect">
            <a:avLst/>
          </a:prstGeom>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6E93-0194-42C3-962C-CB14E7C256E9}"/>
              </a:ext>
            </a:extLst>
          </p:cNvPr>
          <p:cNvSpPr>
            <a:spLocks noGrp="1"/>
          </p:cNvSpPr>
          <p:nvPr>
            <p:ph type="title"/>
          </p:nvPr>
        </p:nvSpPr>
        <p:spPr/>
        <p:txBody>
          <a:bodyPr>
            <a:normAutofit/>
          </a:bodyPr>
          <a:lstStyle/>
          <a:p>
            <a:pPr algn="ctr"/>
            <a:r>
              <a:rPr lang="en-US" sz="8000" dirty="0">
                <a:latin typeface="Magic School One" panose="00000400000000000000" pitchFamily="2" charset="0"/>
              </a:rPr>
              <a:t>Books Covered</a:t>
            </a:r>
          </a:p>
        </p:txBody>
      </p:sp>
      <p:sp>
        <p:nvSpPr>
          <p:cNvPr id="3" name="Text Placeholder 2">
            <a:extLst>
              <a:ext uri="{FF2B5EF4-FFF2-40B4-BE49-F238E27FC236}">
                <a16:creationId xmlns:a16="http://schemas.microsoft.com/office/drawing/2014/main" id="{49B683B1-5F35-4319-A8A0-B43975E2D59F}"/>
              </a:ext>
            </a:extLst>
          </p:cNvPr>
          <p:cNvSpPr>
            <a:spLocks noGrp="1"/>
          </p:cNvSpPr>
          <p:nvPr>
            <p:ph type="body" idx="1"/>
          </p:nvPr>
        </p:nvSpPr>
        <p:spPr>
          <a:xfrm>
            <a:off x="455612" y="1732071"/>
            <a:ext cx="5156444" cy="823912"/>
          </a:xfrm>
        </p:spPr>
        <p:txBody>
          <a:bodyPr>
            <a:normAutofit/>
          </a:bodyPr>
          <a:lstStyle/>
          <a:p>
            <a:r>
              <a:rPr lang="en-US" sz="2800" dirty="0"/>
              <a:t>8</a:t>
            </a:r>
            <a:r>
              <a:rPr lang="en-US" sz="2800" baseline="30000" dirty="0"/>
              <a:t>th</a:t>
            </a:r>
            <a:r>
              <a:rPr lang="en-US" sz="2800" dirty="0"/>
              <a:t> Grade</a:t>
            </a:r>
          </a:p>
        </p:txBody>
      </p:sp>
      <p:sp>
        <p:nvSpPr>
          <p:cNvPr id="4" name="Content Placeholder 3">
            <a:extLst>
              <a:ext uri="{FF2B5EF4-FFF2-40B4-BE49-F238E27FC236}">
                <a16:creationId xmlns:a16="http://schemas.microsoft.com/office/drawing/2014/main" id="{AD20E5B3-1A33-4CB7-9A38-C7FD4F2394B2}"/>
              </a:ext>
            </a:extLst>
          </p:cNvPr>
          <p:cNvSpPr>
            <a:spLocks noGrp="1"/>
          </p:cNvSpPr>
          <p:nvPr>
            <p:ph sz="half" idx="2"/>
          </p:nvPr>
        </p:nvSpPr>
        <p:spPr>
          <a:xfrm>
            <a:off x="227012" y="2545246"/>
            <a:ext cx="3959442" cy="3684588"/>
          </a:xfrm>
        </p:spPr>
        <p:txBody>
          <a:bodyPr>
            <a:normAutofit/>
          </a:bodyPr>
          <a:lstStyle/>
          <a:p>
            <a:endParaRPr lang="en-US" sz="2400" dirty="0"/>
          </a:p>
          <a:p>
            <a:r>
              <a:rPr lang="en-US" sz="2400" dirty="0"/>
              <a:t>Excerpts from </a:t>
            </a:r>
            <a:r>
              <a:rPr lang="en-US" sz="2400" i="1" dirty="0"/>
              <a:t>The Odyssey</a:t>
            </a:r>
          </a:p>
          <a:p>
            <a:r>
              <a:rPr lang="en-US" sz="2400" i="1" dirty="0"/>
              <a:t>To Kill a Mockingbird</a:t>
            </a:r>
          </a:p>
          <a:p>
            <a:r>
              <a:rPr lang="en-US" sz="2400" i="1" dirty="0"/>
              <a:t>Night</a:t>
            </a:r>
          </a:p>
          <a:p>
            <a:r>
              <a:rPr lang="en-US" sz="2400" i="1" dirty="0"/>
              <a:t>Romeo and Juliet</a:t>
            </a:r>
          </a:p>
        </p:txBody>
      </p:sp>
      <p:sp>
        <p:nvSpPr>
          <p:cNvPr id="5" name="Text Placeholder 4">
            <a:extLst>
              <a:ext uri="{FF2B5EF4-FFF2-40B4-BE49-F238E27FC236}">
                <a16:creationId xmlns:a16="http://schemas.microsoft.com/office/drawing/2014/main" id="{8E964F35-4AB6-491F-BFE6-083FF1306E6E}"/>
              </a:ext>
            </a:extLst>
          </p:cNvPr>
          <p:cNvSpPr>
            <a:spLocks noGrp="1"/>
          </p:cNvSpPr>
          <p:nvPr>
            <p:ph type="body" sz="quarter" idx="3"/>
          </p:nvPr>
        </p:nvSpPr>
        <p:spPr>
          <a:xfrm>
            <a:off x="4501045" y="1721334"/>
            <a:ext cx="5181838" cy="823912"/>
          </a:xfrm>
        </p:spPr>
        <p:txBody>
          <a:bodyPr>
            <a:normAutofit/>
          </a:bodyPr>
          <a:lstStyle/>
          <a:p>
            <a:r>
              <a:rPr lang="en-US" sz="2800" dirty="0"/>
              <a:t>9</a:t>
            </a:r>
            <a:r>
              <a:rPr lang="en-US" sz="2800" baseline="30000" dirty="0"/>
              <a:t>th</a:t>
            </a:r>
            <a:r>
              <a:rPr lang="en-US" sz="2800" dirty="0"/>
              <a:t> Grade</a:t>
            </a:r>
          </a:p>
        </p:txBody>
      </p:sp>
      <p:sp>
        <p:nvSpPr>
          <p:cNvPr id="6" name="Content Placeholder 5">
            <a:extLst>
              <a:ext uri="{FF2B5EF4-FFF2-40B4-BE49-F238E27FC236}">
                <a16:creationId xmlns:a16="http://schemas.microsoft.com/office/drawing/2014/main" id="{9B4CA514-53DD-44DD-B4EC-A4F7375A2371}"/>
              </a:ext>
            </a:extLst>
          </p:cNvPr>
          <p:cNvSpPr>
            <a:spLocks noGrp="1"/>
          </p:cNvSpPr>
          <p:nvPr>
            <p:ph sz="quarter" idx="4"/>
          </p:nvPr>
        </p:nvSpPr>
        <p:spPr>
          <a:xfrm>
            <a:off x="4221290" y="2998584"/>
            <a:ext cx="5181838" cy="3596422"/>
          </a:xfrm>
        </p:spPr>
        <p:txBody>
          <a:bodyPr>
            <a:normAutofit/>
          </a:bodyPr>
          <a:lstStyle/>
          <a:p>
            <a:r>
              <a:rPr lang="en-US" sz="2400" i="1" dirty="0"/>
              <a:t>The Crucible</a:t>
            </a:r>
          </a:p>
          <a:p>
            <a:r>
              <a:rPr lang="en-US" sz="2400" i="1" dirty="0"/>
              <a:t>Of Mice and Men</a:t>
            </a:r>
          </a:p>
          <a:p>
            <a:r>
              <a:rPr lang="en-US" sz="2400" i="1" dirty="0"/>
              <a:t>The Glass Castle</a:t>
            </a:r>
          </a:p>
          <a:p>
            <a:r>
              <a:rPr lang="en-US" sz="2400" dirty="0"/>
              <a:t>Gothic novel study</a:t>
            </a:r>
          </a:p>
        </p:txBody>
      </p:sp>
      <p:pic>
        <p:nvPicPr>
          <p:cNvPr id="8" name="Picture 7" descr="A person wearing sunglasses taking a selfie&#10;&#10;Description generated with very high confidence">
            <a:extLst>
              <a:ext uri="{FF2B5EF4-FFF2-40B4-BE49-F238E27FC236}">
                <a16:creationId xmlns:a16="http://schemas.microsoft.com/office/drawing/2014/main" id="{C05449BC-2FCE-4323-9F01-93F72D1A2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091964" y="3026606"/>
            <a:ext cx="5135030" cy="3851272"/>
          </a:xfrm>
          <a:prstGeom prst="rect">
            <a:avLst/>
          </a:prstGeom>
        </p:spPr>
      </p:pic>
    </p:spTree>
    <p:extLst>
      <p:ext uri="{BB962C8B-B14F-4D97-AF65-F5344CB8AC3E}">
        <p14:creationId xmlns:p14="http://schemas.microsoft.com/office/powerpoint/2010/main" val="347284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02" y="803325"/>
            <a:ext cx="5313152" cy="1325563"/>
          </a:xfrm>
        </p:spPr>
        <p:txBody>
          <a:bodyPr>
            <a:normAutofit/>
          </a:bodyPr>
          <a:lstStyle/>
          <a:p>
            <a:r>
              <a:rPr lang="en-US" sz="6600" dirty="0">
                <a:latin typeface="Magic School One" panose="00000400000000000000" pitchFamily="2" charset="0"/>
              </a:rPr>
              <a:t>Contact Information</a:t>
            </a:r>
          </a:p>
        </p:txBody>
      </p:sp>
      <p:sp>
        <p:nvSpPr>
          <p:cNvPr id="3" name="Content Placeholder 2"/>
          <p:cNvSpPr>
            <a:spLocks noGrp="1"/>
          </p:cNvSpPr>
          <p:nvPr>
            <p:ph idx="1"/>
          </p:nvPr>
        </p:nvSpPr>
        <p:spPr>
          <a:xfrm>
            <a:off x="761801" y="2279018"/>
            <a:ext cx="5313159" cy="3969382"/>
          </a:xfrm>
        </p:spPr>
        <p:txBody>
          <a:bodyPr anchor="t">
            <a:normAutofit lnSpcReduction="10000"/>
          </a:bodyPr>
          <a:lstStyle/>
          <a:p>
            <a:r>
              <a:rPr lang="en-US" sz="2400" dirty="0"/>
              <a:t>Email- </a:t>
            </a:r>
            <a:r>
              <a:rPr lang="en-US" sz="2400" dirty="0">
                <a:hlinkClick r:id="rId2"/>
              </a:rPr>
              <a:t>kjohnston@acaedu.net</a:t>
            </a:r>
            <a:endParaRPr lang="en-US" sz="2400" dirty="0"/>
          </a:p>
          <a:p>
            <a:r>
              <a:rPr lang="en-US" sz="2400" dirty="0"/>
              <a:t>Website- acajohnstonela.weebly.com</a:t>
            </a:r>
          </a:p>
          <a:p>
            <a:r>
              <a:rPr lang="en-US" sz="2400" dirty="0"/>
              <a:t>Your student will receive the sign up information for Remind in class tomorrow, </a:t>
            </a:r>
            <a:r>
              <a:rPr lang="en-US" sz="2400" i="1" dirty="0"/>
              <a:t>and the sign up codes are listed on my website.</a:t>
            </a:r>
          </a:p>
          <a:p>
            <a:r>
              <a:rPr lang="en-US" sz="2400" dirty="0"/>
              <a:t>Please look over the letters and syllabus that come home the first day, sign the acknowledgement sheet, and have your student return it to me as soon as possible.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1065" y="-2008"/>
            <a:ext cx="560776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tanding in front of a crowd posing for the camera&#10;&#10;Description generated with very high confidence">
            <a:extLst>
              <a:ext uri="{FF2B5EF4-FFF2-40B4-BE49-F238E27FC236}">
                <a16:creationId xmlns:a16="http://schemas.microsoft.com/office/drawing/2014/main" id="{A48ECF39-25F7-4EC1-9A0E-FE0C3EE0CE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30" r="15416" b="1"/>
          <a:stretch/>
        </p:blipFill>
        <p:spPr>
          <a:xfrm>
            <a:off x="6748383" y="-2"/>
            <a:ext cx="5440442"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03618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E645-BF8D-47E1-8817-1093C813DBAD}"/>
              </a:ext>
            </a:extLst>
          </p:cNvPr>
          <p:cNvSpPr>
            <a:spLocks noGrp="1"/>
          </p:cNvSpPr>
          <p:nvPr>
            <p:ph type="title"/>
          </p:nvPr>
        </p:nvSpPr>
        <p:spPr>
          <a:xfrm>
            <a:off x="837982" y="914400"/>
            <a:ext cx="10512862" cy="1616074"/>
          </a:xfrm>
        </p:spPr>
        <p:txBody>
          <a:bodyPr>
            <a:normAutofit/>
          </a:bodyPr>
          <a:lstStyle/>
          <a:p>
            <a:r>
              <a:rPr lang="en-US" sz="8800" dirty="0">
                <a:latin typeface="Magic School One" panose="00000400000000000000" pitchFamily="2" charset="0"/>
              </a:rPr>
              <a:t>Parent Portal</a:t>
            </a:r>
            <a:r>
              <a:rPr lang="en-US" dirty="0"/>
              <a:t>	</a:t>
            </a:r>
          </a:p>
        </p:txBody>
      </p:sp>
      <p:sp>
        <p:nvSpPr>
          <p:cNvPr id="3" name="Content Placeholder 2">
            <a:extLst>
              <a:ext uri="{FF2B5EF4-FFF2-40B4-BE49-F238E27FC236}">
                <a16:creationId xmlns:a16="http://schemas.microsoft.com/office/drawing/2014/main" id="{A892B408-C916-4FC7-82FE-4CB49C70ED63}"/>
              </a:ext>
            </a:extLst>
          </p:cNvPr>
          <p:cNvSpPr>
            <a:spLocks noGrp="1"/>
          </p:cNvSpPr>
          <p:nvPr>
            <p:ph idx="1"/>
          </p:nvPr>
        </p:nvSpPr>
        <p:spPr>
          <a:xfrm>
            <a:off x="837982" y="3200400"/>
            <a:ext cx="10512862" cy="4351338"/>
          </a:xfrm>
        </p:spPr>
        <p:txBody>
          <a:bodyPr>
            <a:normAutofit/>
          </a:bodyPr>
          <a:lstStyle/>
          <a:p>
            <a:r>
              <a:rPr lang="en-US" sz="3200" dirty="0"/>
              <a:t>It is extremely important that you are able to access your student’s grades through Parent Portal. </a:t>
            </a:r>
          </a:p>
          <a:p>
            <a:r>
              <a:rPr lang="en-US" sz="3200" dirty="0"/>
              <a:t>If you are unable to do so, please contact Mrs. Murphree at </a:t>
            </a:r>
            <a:r>
              <a:rPr lang="en-US" sz="3200" dirty="0">
                <a:hlinkClick r:id="rId2"/>
              </a:rPr>
              <a:t>amurphree@acaedu.net</a:t>
            </a:r>
            <a:r>
              <a:rPr lang="en-US" sz="3200" dirty="0"/>
              <a:t>.</a:t>
            </a:r>
          </a:p>
          <a:p>
            <a:r>
              <a:rPr lang="en-US" sz="3200" dirty="0"/>
              <a:t>Knowing your student’s academic status is vital, so please make sure you are able to check their grades.</a:t>
            </a:r>
          </a:p>
        </p:txBody>
      </p:sp>
      <p:pic>
        <p:nvPicPr>
          <p:cNvPr id="5" name="Picture 4" descr="A close up of a logo&#10;&#10;Description generated with very high confidence">
            <a:extLst>
              <a:ext uri="{FF2B5EF4-FFF2-40B4-BE49-F238E27FC236}">
                <a16:creationId xmlns:a16="http://schemas.microsoft.com/office/drawing/2014/main" id="{034F20EB-A841-4141-8BEF-B4E8736CA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612" y="16565"/>
            <a:ext cx="5202947" cy="3029718"/>
          </a:xfrm>
          <a:prstGeom prst="rect">
            <a:avLst/>
          </a:prstGeom>
        </p:spPr>
      </p:pic>
    </p:spTree>
    <p:extLst>
      <p:ext uri="{BB962C8B-B14F-4D97-AF65-F5344CB8AC3E}">
        <p14:creationId xmlns:p14="http://schemas.microsoft.com/office/powerpoint/2010/main" val="54180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455</Words>
  <Application>Microsoft Office PowerPoint</Application>
  <PresentationFormat>Custom</PresentationFormat>
  <Paragraphs>60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Magic School One</vt:lpstr>
      <vt:lpstr>Office Theme</vt:lpstr>
      <vt:lpstr>Welcome to  Mrs. Johnston’s room!</vt:lpstr>
      <vt:lpstr>Agenda/Topics to Be Covered</vt:lpstr>
      <vt:lpstr>Supplies</vt:lpstr>
      <vt:lpstr>Tutorials </vt:lpstr>
      <vt:lpstr>Grading</vt:lpstr>
      <vt:lpstr>Late Work Policy</vt:lpstr>
      <vt:lpstr>Books Covered</vt:lpstr>
      <vt:lpstr>Contact Information</vt:lpstr>
      <vt:lpstr>Parent Portal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2018-08-07T17:49:39Z</dcterms:created>
  <dcterms:modified xsi:type="dcterms:W3CDTF">2018-08-10T12:09:22Z</dcterms:modified>
</cp:coreProperties>
</file>