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886D1-A9FF-4665-8C8B-9883BE034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9A110-ED27-4F63-80B3-745D9807E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93132-9D08-44E6-ABA0-679ECE72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DC80B-85E3-4D30-9A4B-EC27B1DC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2C255-B3D8-4431-814D-CA0BD2887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4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2F4BE-FE04-4788-A372-FFC25371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BDF13-56F1-4DC2-8CB0-6EE0BA033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BFE60-8F3B-41B0-A9B4-57557B63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AE719-2472-4888-82AF-37B17D0E2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4CAD-CD54-4E86-B9F4-D543A300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A4696F-4AAC-4C4F-9214-900B44A42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F0BB4-7315-48E1-9566-E61DE33CD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DB317-3475-4794-95EE-A70DBE3A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FD65E-1832-4DBF-B85E-090B81AC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1E9C9-FE69-463E-80C2-497F4A2E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2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E10CA-86B0-4836-AB21-2D49D190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DD45-E955-4558-95F8-2691AA7FE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D40D-CB03-4F7B-A9B2-66866764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4D1FE-3249-436D-93B0-A56160BBB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63566-B56A-457D-94FE-12C55249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5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CF6D6-8F45-4F17-BF81-4AB094C0C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4C2-255A-46D9-A11A-16822BA0B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7199B-E7B4-4CEF-B083-934A01D02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573C2-5A82-462A-8E97-C73F20D2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C7B87-0FCD-4954-A2E1-8512BF19D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8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44D7-A1D4-4DC6-83EF-7E2B5D4B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4448F-7754-466B-8348-4734BAB57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FBCFC-ACFA-4882-8974-17C1A3FC1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1627B-F696-4DE7-8BB0-DC825A2D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5818D-A615-4B3C-AA86-C3B946B5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42BEA-9004-43E0-B8A8-510351AE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6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29A80-381F-4ACF-BCF3-597CAF727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5DB3E-80DC-4298-9073-B6402CAC4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2D935-D2A2-4DAF-92ED-54C139E62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DBA37-311D-42D2-BB10-EB18EBFAA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81177-E706-4517-9C51-2A4E50774E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F9FBCE-EC7C-4BB5-A272-90E5A13E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8C9F1-C625-4386-8BC2-6842CB49E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D2A4D-FF97-4F7A-AE98-180C7FBC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0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F5B1-676E-4449-9E15-1D08371B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5ABAD-0269-464C-A1EE-5928DC2F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91431-C2FF-486B-BB4D-07700971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49FF4-8968-4721-8144-D4152A4B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2A0F4-65E3-4623-B3CB-10124EE3F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ABB8E-FE72-4A27-AE7E-D9F8E18E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5C3AC-83CF-4F11-BF06-EEA1025A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0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D0F1-AFBD-4E32-9D78-6B995CDEA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5EE20-88C5-4E34-A7DB-2798CD3EC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A1783-499D-4E95-BDC3-60B9763D0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BDFA0-8FC3-41B8-A6A8-2C555F5F3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51E6D-5AF8-4C81-8EAA-B8338AF3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3A5DE-D0C5-48DB-B1A8-122A7DEF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B4D95-F0DF-4BFB-ACDE-FF73B778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1F856B-6847-4D0F-B6DA-7197F8A9C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E9801-6B0F-4A9E-91FC-7205D45FC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41083-910E-4774-959A-BED6DD5D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96667-B375-499F-92F4-B745D0907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C3C83-AD3A-4605-BC56-E214674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8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8D522-1A53-4865-91F9-9226D492F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8C524-F518-4346-934F-777F2535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C133E-CB7E-4DD5-8F80-7CAF4CB58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39B1-20D3-4EE2-B26B-F93660BD8CE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5B2D8-C899-44E7-B3A7-68593837F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2D188-E102-4A45-8B98-23B5F66C0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9A148-04BB-45CF-A527-239667D3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9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DCA248-20DE-4341-9F02-3C6800BD2B3C}"/>
              </a:ext>
            </a:extLst>
          </p:cNvPr>
          <p:cNvSpPr txBox="1"/>
          <p:nvPr/>
        </p:nvSpPr>
        <p:spPr>
          <a:xfrm>
            <a:off x="1616764" y="186958"/>
            <a:ext cx="8852454" cy="319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KG All of Me" panose="02000000000000000000" pitchFamily="2" charset="0"/>
              </a:rPr>
              <a:t>Potent Quotables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KG Satisfied Script" pitchFamily="2" charset="0"/>
              </a:rPr>
              <a:t>November 21 &amp; 22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Californian FB" panose="0207040306080B030204" pitchFamily="18" charset="0"/>
              </a:rPr>
              <a:t>Read the quote. </a:t>
            </a: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Californian FB" panose="0207040306080B030204" pitchFamily="18" charset="0"/>
              </a:rPr>
              <a:t>Write a response to it. What does it mean? Do you think it’s an accurate statement? Why or why not?</a:t>
            </a:r>
            <a:endParaRPr lang="en-US" sz="3200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Californian FB" panose="0207040306080B030204" pitchFamily="18" charset="0"/>
              </a:rPr>
              <a:t>Fill the space on your Do Now paper</a:t>
            </a:r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.</a:t>
            </a:r>
            <a:endParaRPr lang="en-US" sz="5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2" name="Picture 2" descr="Image result for elie wiesel quotes">
            <a:extLst>
              <a:ext uri="{FF2B5EF4-FFF2-40B4-BE49-F238E27FC236}">
                <a16:creationId xmlns:a16="http://schemas.microsoft.com/office/drawing/2014/main" id="{51935970-2D67-4824-A28D-28FC719CD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151" y="3176803"/>
            <a:ext cx="6551697" cy="349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2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itmoji Image">
            <a:extLst>
              <a:ext uri="{FF2B5EF4-FFF2-40B4-BE49-F238E27FC236}">
                <a16:creationId xmlns:a16="http://schemas.microsoft.com/office/drawing/2014/main" id="{971F0E2D-96D7-4C62-9FFE-C8DA26E628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04"/>
          <a:stretch/>
        </p:blipFill>
        <p:spPr bwMode="auto">
          <a:xfrm>
            <a:off x="0" y="0"/>
            <a:ext cx="8724919" cy="553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2FAB04-F114-4581-A01B-1079FC18BCFE}"/>
              </a:ext>
            </a:extLst>
          </p:cNvPr>
          <p:cNvSpPr txBox="1"/>
          <p:nvPr/>
        </p:nvSpPr>
        <p:spPr>
          <a:xfrm>
            <a:off x="6555545" y="772626"/>
            <a:ext cx="53792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KG All of Me" panose="02000000000000000000" pitchFamily="2" charset="0"/>
              </a:rPr>
              <a:t>Academic Vocabulary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KG Satisfied Script" pitchFamily="2" charset="0"/>
              </a:rPr>
              <a:t>December 2 &amp; 3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KG Satisfied Script" pitchFamily="2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alifornian FB" panose="0207040306080B030204" pitchFamily="18" charset="0"/>
              </a:rPr>
              <a:t>Copy the terms and definitions onto your Do Now paper.</a:t>
            </a:r>
          </a:p>
          <a:p>
            <a:endParaRPr lang="en-US" sz="2400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Californian FB" panose="0207040306080B030204" pitchFamily="18" charset="0"/>
              </a:rPr>
              <a:t>Memoir vs. Autobiography</a:t>
            </a:r>
          </a:p>
          <a:p>
            <a:r>
              <a:rPr lang="en-US" sz="2400" b="1" u="sng" dirty="0">
                <a:solidFill>
                  <a:schemeClr val="bg1"/>
                </a:solidFill>
                <a:latin typeface="Californian FB" panose="0207040306080B030204" pitchFamily="18" charset="0"/>
              </a:rPr>
              <a:t>Memoir: </a:t>
            </a:r>
            <a:r>
              <a:rPr lang="en-US" dirty="0">
                <a:solidFill>
                  <a:schemeClr val="bg1"/>
                </a:solidFill>
              </a:rPr>
              <a:t>a record of events written by a person having intimate knowledge of them and based on personal observation.</a:t>
            </a:r>
            <a:endParaRPr lang="en-US" sz="2400" b="1" dirty="0">
              <a:solidFill>
                <a:schemeClr val="bg1"/>
              </a:solidFill>
              <a:latin typeface="Californian FB" panose="0207040306080B030204" pitchFamily="18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Californian FB" panose="0207040306080B030204" pitchFamily="18" charset="0"/>
              </a:rPr>
              <a:t>Autobiography: </a:t>
            </a:r>
            <a:r>
              <a:rPr lang="en-US" dirty="0">
                <a:solidFill>
                  <a:schemeClr val="bg1"/>
                </a:solidFill>
              </a:rPr>
              <a:t>a history of a person's life written or told by that person</a:t>
            </a:r>
          </a:p>
          <a:p>
            <a:r>
              <a:rPr lang="en-US" sz="2400" b="1" u="sng" dirty="0">
                <a:solidFill>
                  <a:schemeClr val="bg1"/>
                </a:solidFill>
                <a:latin typeface="Californian FB" panose="0207040306080B030204" pitchFamily="18" charset="0"/>
              </a:rPr>
              <a:t>Difference: </a:t>
            </a:r>
            <a:r>
              <a:rPr lang="en-US" dirty="0">
                <a:solidFill>
                  <a:schemeClr val="bg1"/>
                </a:solidFill>
              </a:rPr>
              <a:t>An </a:t>
            </a:r>
            <a:r>
              <a:rPr lang="en-US" b="1" dirty="0">
                <a:solidFill>
                  <a:schemeClr val="bg1"/>
                </a:solidFill>
              </a:rPr>
              <a:t>autobiography</a:t>
            </a:r>
            <a:r>
              <a:rPr lang="en-US" dirty="0">
                <a:solidFill>
                  <a:schemeClr val="bg1"/>
                </a:solidFill>
              </a:rPr>
              <a:t> focuses on the chronology of the writer's entire life while a </a:t>
            </a:r>
            <a:r>
              <a:rPr lang="en-US" b="1" dirty="0">
                <a:solidFill>
                  <a:schemeClr val="bg1"/>
                </a:solidFill>
              </a:rPr>
              <a:t>memoir</a:t>
            </a:r>
            <a:r>
              <a:rPr lang="en-US" dirty="0">
                <a:solidFill>
                  <a:schemeClr val="bg1"/>
                </a:solidFill>
              </a:rPr>
              <a:t> covers one specific aspect of the writer's life.</a:t>
            </a:r>
            <a:endParaRPr lang="en-US" sz="24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5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DAF292-FAA1-4555-B69B-7FBC13FA8E4A}"/>
              </a:ext>
            </a:extLst>
          </p:cNvPr>
          <p:cNvSpPr txBox="1"/>
          <p:nvPr/>
        </p:nvSpPr>
        <p:spPr>
          <a:xfrm>
            <a:off x="182880" y="1102605"/>
            <a:ext cx="44001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All of Me" panose="02000000000000000000" pitchFamily="2" charset="0"/>
              </a:rPr>
              <a:t>Grammar Guru</a:t>
            </a:r>
          </a:p>
          <a:p>
            <a:pPr algn="ctr"/>
            <a:r>
              <a:rPr lang="en-US" sz="2800" dirty="0">
                <a:latin typeface="KG Satisfied Script" pitchFamily="2" charset="0"/>
              </a:rPr>
              <a:t>December 4 &amp; 5</a:t>
            </a:r>
          </a:p>
          <a:p>
            <a:pPr algn="ctr"/>
            <a:endParaRPr lang="en-US" sz="2800" dirty="0">
              <a:latin typeface="KG Satisfied Script" pitchFamily="2" charset="0"/>
            </a:endParaRPr>
          </a:p>
          <a:p>
            <a:r>
              <a:rPr lang="en-US" sz="2400" dirty="0">
                <a:latin typeface="Californian FB" panose="0207040306080B030204" pitchFamily="18" charset="0"/>
              </a:rPr>
              <a:t>Write sentences that include an example of each of the following types of phrases. You may write one sentence using all three, a separate sentence for each, etc. as long as you use each one.</a:t>
            </a:r>
          </a:p>
          <a:p>
            <a:endParaRPr lang="en-US" sz="2400" dirty="0">
              <a:latin typeface="Californian FB" panose="0207040306080B030204" pitchFamily="18" charset="0"/>
            </a:endParaRPr>
          </a:p>
          <a:p>
            <a:r>
              <a:rPr lang="en-US" sz="2400" dirty="0">
                <a:latin typeface="Californian FB" panose="0207040306080B030204" pitchFamily="18" charset="0"/>
              </a:rPr>
              <a:t>-an adverbial phrase</a:t>
            </a:r>
          </a:p>
          <a:p>
            <a:r>
              <a:rPr lang="en-US" sz="2400" dirty="0">
                <a:latin typeface="Californian FB" panose="0207040306080B030204" pitchFamily="18" charset="0"/>
              </a:rPr>
              <a:t>- An adjectival phrase</a:t>
            </a:r>
          </a:p>
        </p:txBody>
      </p:sp>
      <p:pic>
        <p:nvPicPr>
          <p:cNvPr id="3074" name="Picture 2" descr="Image result for grammar">
            <a:extLst>
              <a:ext uri="{FF2B5EF4-FFF2-40B4-BE49-F238E27FC236}">
                <a16:creationId xmlns:a16="http://schemas.microsoft.com/office/drawing/2014/main" id="{0332E352-57C4-402D-97CB-D3AAE7709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257" y="1133135"/>
            <a:ext cx="6882218" cy="459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71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2536ED-4C4E-4677-9564-81C9CEB4A040}"/>
              </a:ext>
            </a:extLst>
          </p:cNvPr>
          <p:cNvSpPr txBox="1"/>
          <p:nvPr/>
        </p:nvSpPr>
        <p:spPr>
          <a:xfrm>
            <a:off x="6567395" y="1182231"/>
            <a:ext cx="520369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KG All of Me" panose="02000000000000000000" pitchFamily="2" charset="0"/>
              </a:rPr>
              <a:t>Creative Writing</a:t>
            </a:r>
          </a:p>
          <a:p>
            <a:pPr algn="ctr"/>
            <a:r>
              <a:rPr lang="en-US" sz="3200" dirty="0">
                <a:latin typeface="KG Satisfied Script" pitchFamily="2" charset="0"/>
              </a:rPr>
              <a:t>December 6 &amp; 9</a:t>
            </a:r>
          </a:p>
          <a:p>
            <a:endParaRPr lang="en-US" dirty="0"/>
          </a:p>
          <a:p>
            <a:r>
              <a:rPr lang="en-US" sz="3200" dirty="0">
                <a:latin typeface="Californian FB" panose="0207040306080B030204" pitchFamily="18" charset="0"/>
              </a:rPr>
              <a:t>Write a detailed, creative summary of an event in your life.</a:t>
            </a:r>
          </a:p>
          <a:p>
            <a:endParaRPr lang="en-US" sz="3200" dirty="0">
              <a:latin typeface="Californian FB" panose="0207040306080B030204" pitchFamily="18" charset="0"/>
            </a:endParaRPr>
          </a:p>
          <a:p>
            <a:r>
              <a:rPr lang="en-US" sz="3200" dirty="0">
                <a:latin typeface="Californian FB" panose="0207040306080B030204" pitchFamily="18" charset="0"/>
              </a:rPr>
              <a:t>Fill the space on your Do Now paper</a:t>
            </a:r>
            <a:r>
              <a:rPr lang="en-US" sz="2400" dirty="0">
                <a:latin typeface="Californian FB" panose="0207040306080B030204" pitchFamily="18" charset="0"/>
              </a:rPr>
              <a:t>.</a:t>
            </a:r>
          </a:p>
        </p:txBody>
      </p:sp>
      <p:pic>
        <p:nvPicPr>
          <p:cNvPr id="4098" name="Picture 2" descr="Image result for creative writing">
            <a:extLst>
              <a:ext uri="{FF2B5EF4-FFF2-40B4-BE49-F238E27FC236}">
                <a16:creationId xmlns:a16="http://schemas.microsoft.com/office/drawing/2014/main" id="{AD84FB04-97DF-45E8-A143-7324D79866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7" t="14578" r="14413" b="13549"/>
          <a:stretch/>
        </p:blipFill>
        <p:spPr bwMode="auto">
          <a:xfrm>
            <a:off x="174172" y="73069"/>
            <a:ext cx="5921828" cy="67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43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17541B-01CF-4AD8-8C3B-B8D4CCB4F293}"/>
              </a:ext>
            </a:extLst>
          </p:cNvPr>
          <p:cNvSpPr txBox="1"/>
          <p:nvPr/>
        </p:nvSpPr>
        <p:spPr>
          <a:xfrm>
            <a:off x="211015" y="2415508"/>
            <a:ext cx="39110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fornian FB" panose="0207040306080B030204" pitchFamily="18" charset="0"/>
              </a:rPr>
              <a:t>What theme do you think is most prevalent in </a:t>
            </a:r>
            <a:r>
              <a:rPr lang="en-US" sz="3200" i="1" dirty="0">
                <a:latin typeface="Californian FB" panose="0207040306080B030204" pitchFamily="18" charset="0"/>
              </a:rPr>
              <a:t>Night</a:t>
            </a:r>
            <a:r>
              <a:rPr lang="en-US" sz="3200" dirty="0">
                <a:latin typeface="Californian FB" panose="0207040306080B030204" pitchFamily="18" charset="0"/>
              </a:rPr>
              <a:t> so far and why? Write your answer on your Do Now paper, and make sure you fill the space.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3BD46-05B8-4CFD-9345-65B333513054}"/>
              </a:ext>
            </a:extLst>
          </p:cNvPr>
          <p:cNvSpPr txBox="1"/>
          <p:nvPr/>
        </p:nvSpPr>
        <p:spPr>
          <a:xfrm>
            <a:off x="1010529" y="360292"/>
            <a:ext cx="10170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KG All of Me" panose="02000000000000000000" pitchFamily="2" charset="0"/>
              </a:rPr>
              <a:t>Critical Thinking</a:t>
            </a:r>
          </a:p>
          <a:p>
            <a:pPr algn="ctr"/>
            <a:r>
              <a:rPr lang="en-US" sz="3600" dirty="0">
                <a:latin typeface="KG Satisfied Script" pitchFamily="2" charset="0"/>
              </a:rPr>
              <a:t>December 10 &amp; 11</a:t>
            </a:r>
          </a:p>
        </p:txBody>
      </p:sp>
      <p:pic>
        <p:nvPicPr>
          <p:cNvPr id="5122" name="Picture 2" descr="Image result for theme">
            <a:extLst>
              <a:ext uri="{FF2B5EF4-FFF2-40B4-BE49-F238E27FC236}">
                <a16:creationId xmlns:a16="http://schemas.microsoft.com/office/drawing/2014/main" id="{EC0D754D-E1C5-4F12-BD9B-37BA98ADC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628900"/>
            <a:ext cx="7551964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12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222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Californian FB</vt:lpstr>
      <vt:lpstr>KG All of Me</vt:lpstr>
      <vt:lpstr>KG Satisfied Script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Kourtney Johnston</dc:creator>
  <cp:lastModifiedBy>Kourtney Johnston</cp:lastModifiedBy>
  <cp:revision>7</cp:revision>
  <dcterms:created xsi:type="dcterms:W3CDTF">2019-05-13T18:59:22Z</dcterms:created>
  <dcterms:modified xsi:type="dcterms:W3CDTF">2019-09-16T14:15:59Z</dcterms:modified>
</cp:coreProperties>
</file>