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D011F-7EAA-4000-BA46-F140822C11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EEA671-C94D-4F6B-9DC4-07BD237526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8DEBFF-CF83-4263-BD7F-B6C244949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A373-7C47-4F46-B2D8-7E2CDC21C8F4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D91976-0E62-4436-8C3A-D623C8231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739ABA-8987-4646-BCC5-2892A2C02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4945F-A511-4D53-9845-C8DF075B7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048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7756C-2731-4B29-B88F-CEA989D77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D49BE6-E7A8-4E14-9090-06E1436FC2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5C17BD-F06C-4D58-9229-6FF5AD7E1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A373-7C47-4F46-B2D8-7E2CDC21C8F4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7DC798-6EBE-4B9A-AFAB-56BDE9C69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7697D4-6BAB-4609-B9CD-0348D3DC9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4945F-A511-4D53-9845-C8DF075B7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00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9D037F-5A27-4BBB-A755-8CA0EC0400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636F98-9FD9-4309-909E-2064A1D9CC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EC310E-AC46-4465-BED9-4E0C92E34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A373-7C47-4F46-B2D8-7E2CDC21C8F4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8A29C5-192B-4951-9A2A-655D38579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26A375-2FD9-4275-A1AF-6A9BDE667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4945F-A511-4D53-9845-C8DF075B7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062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220BF-2A5D-4FFD-9E55-5C949B6D3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964D49-1B43-4994-B579-A3725FE4A6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AB2957-31A5-41AD-873C-C7F92CE8F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A373-7C47-4F46-B2D8-7E2CDC21C8F4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A65C0D-D5F9-4F3D-98E5-211326E60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1BB916-424D-4820-9847-72FA787D0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4945F-A511-4D53-9845-C8DF075B7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38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BBE8A-1088-46B9-AFF6-5375D253E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E71B16-C3A4-426F-B61E-FC48BE194F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61FCB7-B585-4E31-8991-7A28F53D1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A373-7C47-4F46-B2D8-7E2CDC21C8F4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A89CF4-C946-476A-BE77-BE7C7B431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33D865-3221-41DA-83A1-B223531B8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4945F-A511-4D53-9845-C8DF075B7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455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CA223-9139-4065-9A21-A189E88A6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4B7E58-F239-45FB-A920-90CDF8899F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17AEEC-C7F7-45D3-AF06-236BD2164D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9B9714-858E-41B7-9142-F76A9E07C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A373-7C47-4F46-B2D8-7E2CDC21C8F4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659719-C683-4880-BFE9-F26ADB3D4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44936C-EC97-4546-85BE-F5B9C1BE6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4945F-A511-4D53-9845-C8DF075B7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227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46FD7-3003-481F-BC5F-781C62D2B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725DED-F145-4395-BF60-9282076A18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5782CD-8637-4B26-B074-3C02EC7406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40652E-71FD-4E4E-8359-CB27269101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5275EA-AF53-4612-A9EF-29C2A0D915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0BEF2D-9BD8-4BB7-B892-E34B6D4AE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A373-7C47-4F46-B2D8-7E2CDC21C8F4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007896-875C-4F44-A578-309536575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F4C0CE-66C4-4A7F-B596-06DCC4057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4945F-A511-4D53-9845-C8DF075B7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358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2A5D0-AEBE-451C-8824-26C716757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110219-2329-4F9E-B5EF-44AC2B0DA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A373-7C47-4F46-B2D8-7E2CDC21C8F4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9E4E18-50C3-4631-8011-E81439789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8B9136-B3A5-42F7-B5C8-5675B0E9B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4945F-A511-4D53-9845-C8DF075B7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207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2C9514-D7F6-4287-BC17-0AFBAB0CF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A373-7C47-4F46-B2D8-7E2CDC21C8F4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528DC5-56C3-456B-9580-AD9C557AC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88F5D4-E7B8-4870-9DF2-1AF24A493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4945F-A511-4D53-9845-C8DF075B7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876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3E507-1EF3-45C6-B7BE-050D4ACAA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CA356F-D90D-47CE-881D-2181CD48A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EAEFEC-1E6E-40B8-BBE1-602DA43714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EFE31F-96E4-488E-A521-4B86C0D12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A373-7C47-4F46-B2D8-7E2CDC21C8F4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5A1E00-9DC5-4CA0-BC3B-A444FA640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6ACADE-2BB7-40B6-8AEA-ED4216D6B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4945F-A511-4D53-9845-C8DF075B7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048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406F8-844D-41DB-8318-6FEB71570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A87EEE-EE1F-4279-90AA-05E54A71A1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856B34-CB58-4B71-B4EE-AA32753B03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375632-0367-4CE0-82F3-D18DEE3B2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A373-7C47-4F46-B2D8-7E2CDC21C8F4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6259BF-A92B-4EF9-8F3D-FA522A73C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C1BEAD-CEF4-4AAC-9F52-578F195AD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4945F-A511-4D53-9845-C8DF075B7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20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4C1C0C-7289-4FCC-8F73-45F9F684F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34C135-1D17-460A-8672-FFB75518CB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396368-8EF5-480B-88CE-22EEB5061A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7A373-7C47-4F46-B2D8-7E2CDC21C8F4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56AD0E-A20E-4FDA-A6F9-F629FB1BF7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EFFE75-30BC-4C99-846A-9BA2415EEE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4945F-A511-4D53-9845-C8DF075B7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532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FD25E7-B040-4F54-B54B-F5F1DF994223}"/>
              </a:ext>
            </a:extLst>
          </p:cNvPr>
          <p:cNvSpPr txBox="1"/>
          <p:nvPr/>
        </p:nvSpPr>
        <p:spPr>
          <a:xfrm>
            <a:off x="6096000" y="-397565"/>
            <a:ext cx="6024154" cy="67453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400" kern="1200" dirty="0">
                <a:solidFill>
                  <a:schemeClr val="bg1"/>
                </a:solidFill>
                <a:latin typeface="KG All of Me" panose="02000000000000000000" pitchFamily="2" charset="0"/>
                <a:ea typeface="+mj-ea"/>
                <a:cs typeface="+mj-cs"/>
              </a:rPr>
              <a:t>Potent Quotables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dirty="0">
                <a:solidFill>
                  <a:schemeClr val="bg1"/>
                </a:solidFill>
                <a:latin typeface="KG Satisfied Script" pitchFamily="2" charset="0"/>
                <a:ea typeface="+mj-ea"/>
                <a:cs typeface="+mj-cs"/>
              </a:rPr>
              <a:t>September 3 &amp; 4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000" dirty="0">
              <a:solidFill>
                <a:schemeClr val="bg1"/>
              </a:solidFill>
              <a:latin typeface="KG Satisfied Script" pitchFamily="2" charset="0"/>
              <a:ea typeface="+mj-ea"/>
              <a:cs typeface="+mj-cs"/>
            </a:endParaRPr>
          </a:p>
          <a:p>
            <a:pPr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dirty="0">
                <a:solidFill>
                  <a:schemeClr val="bg1"/>
                </a:solidFill>
                <a:latin typeface="Californian FB" panose="0207040306080B030204" pitchFamily="18" charset="0"/>
              </a:rPr>
              <a:t>Read the quote to the left. </a:t>
            </a:r>
          </a:p>
          <a:p>
            <a:pPr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</a:pPr>
            <a:endParaRPr lang="en-US" sz="2800" dirty="0">
              <a:solidFill>
                <a:schemeClr val="bg1"/>
              </a:solidFill>
              <a:latin typeface="Californian FB" panose="0207040306080B030204" pitchFamily="18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  <a:latin typeface="Californian FB" panose="0207040306080B030204" pitchFamily="18" charset="0"/>
              </a:rPr>
              <a:t>Write a response to it. In what context would a person say this? Is it good advice? Why or why not?</a:t>
            </a:r>
          </a:p>
          <a:p>
            <a:pPr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</a:pPr>
            <a:endParaRPr lang="en-US" sz="3600" dirty="0">
              <a:solidFill>
                <a:schemeClr val="bg1"/>
              </a:solidFill>
              <a:latin typeface="Californian FB" panose="0207040306080B030204" pitchFamily="18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dirty="0">
                <a:solidFill>
                  <a:schemeClr val="bg1"/>
                </a:solidFill>
                <a:latin typeface="Californian FB" panose="0207040306080B030204" pitchFamily="18" charset="0"/>
              </a:rPr>
              <a:t>Fill the space on your Do Now paper.</a:t>
            </a:r>
            <a:endParaRPr lang="en-US" sz="60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Image result for macbeth quotes">
            <a:extLst>
              <a:ext uri="{FF2B5EF4-FFF2-40B4-BE49-F238E27FC236}">
                <a16:creationId xmlns:a16="http://schemas.microsoft.com/office/drawing/2014/main" id="{D8E27580-3B11-4912-8AFA-FE4D31D3086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23" t="19604" r="5271" b="17252"/>
          <a:stretch/>
        </p:blipFill>
        <p:spPr bwMode="auto">
          <a:xfrm>
            <a:off x="800122" y="703384"/>
            <a:ext cx="3852383" cy="4152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7211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E5CDDA0-FF0E-4D67-BCED-628BCC7F7A88}"/>
              </a:ext>
            </a:extLst>
          </p:cNvPr>
          <p:cNvSpPr txBox="1"/>
          <p:nvPr/>
        </p:nvSpPr>
        <p:spPr>
          <a:xfrm>
            <a:off x="301944" y="301636"/>
            <a:ext cx="7410821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fornian FB" panose="0207040306080B030204" pitchFamily="18" charset="0"/>
              </a:rPr>
              <a:t>Write down the term, definition, and example on your Do Now paper.</a:t>
            </a:r>
          </a:p>
          <a:p>
            <a:endParaRPr lang="en-US" sz="2400" b="1" dirty="0">
              <a:latin typeface="Californian FB" panose="0207040306080B030204" pitchFamily="18" charset="0"/>
            </a:endParaRPr>
          </a:p>
          <a:p>
            <a:r>
              <a:rPr lang="en-US" sz="3600" b="1" u="sng" dirty="0">
                <a:latin typeface="Californian FB" panose="0207040306080B030204" pitchFamily="18" charset="0"/>
              </a:rPr>
              <a:t>Paraclausithyron</a:t>
            </a:r>
          </a:p>
          <a:p>
            <a:endParaRPr lang="en-US" sz="2000" b="1" dirty="0">
              <a:latin typeface="Californian FB" panose="0207040306080B030204" pitchFamily="18" charset="0"/>
            </a:endParaRPr>
          </a:p>
          <a:p>
            <a:r>
              <a:rPr lang="en-US" sz="2400" dirty="0">
                <a:latin typeface="Californian FB" panose="0207040306080B030204" pitchFamily="18" charset="0"/>
              </a:rPr>
              <a:t>A Greek motif in which someone sings outside their lover’s door, begging to be let in.</a:t>
            </a:r>
          </a:p>
          <a:p>
            <a:r>
              <a:rPr lang="en-US" sz="2400" dirty="0">
                <a:latin typeface="Californian FB" panose="0207040306080B030204" pitchFamily="18" charset="0"/>
              </a:rPr>
              <a:t>Despite being an ancient motif, it’s still found in modern pop culture; it’s the man standing on a woman’s lawn playing a guitar or holding a boombox over his head while she watches through the window.</a:t>
            </a:r>
          </a:p>
        </p:txBody>
      </p:sp>
      <p:pic>
        <p:nvPicPr>
          <p:cNvPr id="1026" name="Picture 2" descr="Image result for paraclausithyron">
            <a:extLst>
              <a:ext uri="{FF2B5EF4-FFF2-40B4-BE49-F238E27FC236}">
                <a16:creationId xmlns:a16="http://schemas.microsoft.com/office/drawing/2014/main" id="{5D2C1387-020D-4D7F-84CE-C15D1B8719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4313" y="23914"/>
            <a:ext cx="4068417" cy="6834086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2E7CEB87-91A7-406C-BA11-037EA80CEB44}"/>
              </a:ext>
            </a:extLst>
          </p:cNvPr>
          <p:cNvSpPr/>
          <p:nvPr/>
        </p:nvSpPr>
        <p:spPr>
          <a:xfrm>
            <a:off x="0" y="4262511"/>
            <a:ext cx="7712765" cy="259548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4800" dirty="0">
                <a:latin typeface="KG All of Me" panose="02000000000000000000" pitchFamily="2" charset="0"/>
              </a:rPr>
              <a:t>Academic Vocabulary</a:t>
            </a:r>
          </a:p>
          <a:p>
            <a:pPr algn="r"/>
            <a:r>
              <a:rPr lang="en-US" sz="4000" dirty="0">
                <a:latin typeface="KG Satisfied Script" pitchFamily="2" charset="0"/>
              </a:rPr>
              <a:t>September 9 &amp; 10</a:t>
            </a:r>
          </a:p>
        </p:txBody>
      </p:sp>
    </p:spTree>
    <p:extLst>
      <p:ext uri="{BB962C8B-B14F-4D97-AF65-F5344CB8AC3E}">
        <p14:creationId xmlns:p14="http://schemas.microsoft.com/office/powerpoint/2010/main" val="2387696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0E5442B-A3F1-4691-ABB7-BF55519F6C50}"/>
              </a:ext>
            </a:extLst>
          </p:cNvPr>
          <p:cNvSpPr txBox="1"/>
          <p:nvPr/>
        </p:nvSpPr>
        <p:spPr>
          <a:xfrm>
            <a:off x="291408" y="1216447"/>
            <a:ext cx="5258093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KG All of Me" panose="02000000000000000000" pitchFamily="2" charset="0"/>
              </a:rPr>
              <a:t>Grammar Guru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KG Satisfied Script" pitchFamily="2" charset="0"/>
              </a:rPr>
              <a:t>September 11 &amp; 12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  <a:latin typeface="Californian FB" panose="0207040306080B030204" pitchFamily="18" charset="0"/>
              </a:rPr>
              <a:t>1. Write a sentence with a compound subject and an action verb.</a:t>
            </a:r>
          </a:p>
          <a:p>
            <a:r>
              <a:rPr lang="en-US" sz="2400" dirty="0">
                <a:solidFill>
                  <a:schemeClr val="bg1"/>
                </a:solidFill>
                <a:latin typeface="Californian FB" panose="0207040306080B030204" pitchFamily="18" charset="0"/>
              </a:rPr>
              <a:t>2. Write a sentence with a proper noun and a linking verb.</a:t>
            </a:r>
          </a:p>
          <a:p>
            <a:r>
              <a:rPr lang="en-US" sz="2400" dirty="0">
                <a:solidFill>
                  <a:schemeClr val="bg1"/>
                </a:solidFill>
                <a:latin typeface="Californian FB" panose="0207040306080B030204" pitchFamily="18" charset="0"/>
              </a:rPr>
              <a:t>3. Write a sentence with a compound predicate.</a:t>
            </a:r>
          </a:p>
        </p:txBody>
      </p:sp>
      <p:pic>
        <p:nvPicPr>
          <p:cNvPr id="2050" name="Picture 2" descr="Image result for parts of speech">
            <a:extLst>
              <a:ext uri="{FF2B5EF4-FFF2-40B4-BE49-F238E27FC236}">
                <a16:creationId xmlns:a16="http://schemas.microsoft.com/office/drawing/2014/main" id="{085BEF73-2378-44E7-BAEF-C2A9037C17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8569" y="813053"/>
            <a:ext cx="6362023" cy="471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1359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49F7233-FBA9-48A4-B5C0-F84F1E77AB6E}"/>
              </a:ext>
            </a:extLst>
          </p:cNvPr>
          <p:cNvSpPr txBox="1"/>
          <p:nvPr/>
        </p:nvSpPr>
        <p:spPr>
          <a:xfrm>
            <a:off x="5458265" y="1294227"/>
            <a:ext cx="645707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KG All of Me" panose="02000000000000000000" pitchFamily="2" charset="0"/>
              </a:rPr>
              <a:t>Creative Writing</a:t>
            </a:r>
          </a:p>
          <a:p>
            <a:pPr algn="ctr"/>
            <a:r>
              <a:rPr lang="en-US" sz="2800" dirty="0">
                <a:latin typeface="KG Satisfied Script" pitchFamily="2" charset="0"/>
              </a:rPr>
              <a:t>September 13 &amp; 16</a:t>
            </a:r>
          </a:p>
          <a:p>
            <a:endParaRPr lang="en-US" sz="2800" dirty="0">
              <a:latin typeface="Californian FB" panose="0207040306080B030204" pitchFamily="18" charset="0"/>
            </a:endParaRPr>
          </a:p>
          <a:p>
            <a:r>
              <a:rPr lang="en-US" sz="2800" dirty="0">
                <a:latin typeface="Californian FB" panose="0207040306080B030204" pitchFamily="18" charset="0"/>
              </a:rPr>
              <a:t>Tweet a summary of your favorite story. Old school tweets! So you only get 140 characters. You also need to add two or three #s that pertain to the story to the end (the #s do not add to the character count).</a:t>
            </a:r>
          </a:p>
        </p:txBody>
      </p:sp>
      <p:pic>
        <p:nvPicPr>
          <p:cNvPr id="3074" name="Picture 2" descr="Image result for twitter icon">
            <a:extLst>
              <a:ext uri="{FF2B5EF4-FFF2-40B4-BE49-F238E27FC236}">
                <a16:creationId xmlns:a16="http://schemas.microsoft.com/office/drawing/2014/main" id="{D857389C-AABE-4F1C-8281-083DB22751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302" y="1145345"/>
            <a:ext cx="48768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0350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48A4D08-C68C-427F-A335-00415D4465BB}"/>
              </a:ext>
            </a:extLst>
          </p:cNvPr>
          <p:cNvSpPr txBox="1"/>
          <p:nvPr/>
        </p:nvSpPr>
        <p:spPr>
          <a:xfrm>
            <a:off x="306524" y="755373"/>
            <a:ext cx="4719570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KG All of Me" panose="02000000000000000000" pitchFamily="2" charset="0"/>
              </a:rPr>
              <a:t>Critical Thinking</a:t>
            </a:r>
          </a:p>
          <a:p>
            <a:pPr algn="ctr"/>
            <a:r>
              <a:rPr lang="en-US" sz="2800" dirty="0">
                <a:latin typeface="KG Satisfied Script" pitchFamily="2" charset="0"/>
              </a:rPr>
              <a:t>September 17 &amp; 18</a:t>
            </a:r>
          </a:p>
          <a:p>
            <a:endParaRPr lang="en-US" dirty="0"/>
          </a:p>
          <a:p>
            <a:r>
              <a:rPr lang="en-US" sz="2800" dirty="0">
                <a:latin typeface="Californian FB" panose="0207040306080B030204" pitchFamily="18" charset="0"/>
              </a:rPr>
              <a:t>How would you </a:t>
            </a:r>
            <a:r>
              <a:rPr lang="en-US" sz="2800">
                <a:latin typeface="Californian FB" panose="0207040306080B030204" pitchFamily="18" charset="0"/>
              </a:rPr>
              <a:t>explain inferencing </a:t>
            </a:r>
            <a:r>
              <a:rPr lang="en-US" sz="2800" dirty="0">
                <a:latin typeface="Californian FB" panose="0207040306080B030204" pitchFamily="18" charset="0"/>
              </a:rPr>
              <a:t>to a classmate that didn’t understand how to do it?</a:t>
            </a:r>
          </a:p>
          <a:p>
            <a:endParaRPr lang="en-US" sz="2800" dirty="0">
              <a:latin typeface="Californian FB" panose="0207040306080B030204" pitchFamily="18" charset="0"/>
            </a:endParaRPr>
          </a:p>
          <a:p>
            <a:r>
              <a:rPr lang="en-US" sz="2800" dirty="0">
                <a:latin typeface="Californian FB" panose="0207040306080B030204" pitchFamily="18" charset="0"/>
              </a:rPr>
              <a:t>Fill the space on your Do Now paper with your explanation.</a:t>
            </a:r>
          </a:p>
        </p:txBody>
      </p:sp>
      <p:pic>
        <p:nvPicPr>
          <p:cNvPr id="4098" name="Picture 2" descr="Image result for talking to a friend in class">
            <a:extLst>
              <a:ext uri="{FF2B5EF4-FFF2-40B4-BE49-F238E27FC236}">
                <a16:creationId xmlns:a16="http://schemas.microsoft.com/office/drawing/2014/main" id="{3C5A3106-C1DC-42AE-959A-80AC7FBBA3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6094" y="1966704"/>
            <a:ext cx="6982173" cy="4632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7238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259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Californian FB</vt:lpstr>
      <vt:lpstr>KG All of Me</vt:lpstr>
      <vt:lpstr>KG Satisfied Script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Kourtney Johnston</dc:creator>
  <cp:lastModifiedBy>Kourtney Johnston</cp:lastModifiedBy>
  <cp:revision>8</cp:revision>
  <dcterms:created xsi:type="dcterms:W3CDTF">2019-05-13T16:06:45Z</dcterms:created>
  <dcterms:modified xsi:type="dcterms:W3CDTF">2019-09-03T11:36:51Z</dcterms:modified>
</cp:coreProperties>
</file>