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2EE9F-D2DB-44A1-8AA9-5BECFD171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EB68D-DCAC-4154-A7CA-D06C1D6DF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1E8BE-71DF-4CF4-B158-D6108A207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1D7E-1A8C-482D-8192-BBA225829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1A662-F5E7-4068-986D-6C6B8B18E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6423C-B768-498C-9E6E-109F0643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845A-A03E-44C1-9E48-4A987D18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3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0F5A1-AC06-4731-A38E-C98DD0C1C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9D7BF2-370D-46A9-AA7D-848932A1E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F3EA0-1E4A-4F2B-97B2-B2E0DE87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1D7E-1A8C-482D-8192-BBA225829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74AC6-931F-425F-AD82-920856496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37CA1-7194-4924-9923-80A7DB977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845A-A03E-44C1-9E48-4A987D18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9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833006-9DC9-4E27-B3D6-3EDC04DFE3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AC254-02CF-437C-A78D-356AAE9E8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0C052-0A36-479F-A3CA-20A8CC75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1D7E-1A8C-482D-8192-BBA225829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AB33D-5559-4A8C-B96D-38B42B378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1A120-85E2-47FC-84A4-3A100F2C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845A-A03E-44C1-9E48-4A987D18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6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B6B8F-9583-4E35-B77E-0B58568EC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E027A-172F-485B-9C7E-DC1288095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E4DEA-F9AD-43FD-A65C-8516FC63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1D7E-1A8C-482D-8192-BBA225829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B7383-B0FD-4A92-9762-C1F478F21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E20A6-D073-45D2-A8DC-BB92FB771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845A-A03E-44C1-9E48-4A987D18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4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FB958-9F04-4BB6-BDA6-CBB8182B1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5454A-E9A2-4C79-8606-10157D05C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AB81B-29DD-4462-9089-3F1377FFE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1D7E-1A8C-482D-8192-BBA225829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712D4-E382-499B-A871-57651732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E05C5-4F4B-41E7-AE5F-998AB0374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845A-A03E-44C1-9E48-4A987D18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4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A4C2E-98C7-4E5F-974F-BF935ACCE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20091-A13B-4FD3-9120-2231B5166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910D1-823A-47CB-9D66-357DF71DE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88ADC-EC7B-4DC9-A70D-0BA8D7A11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1D7E-1A8C-482D-8192-BBA225829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24821-EAAA-4768-A3DF-CCB04EA4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BEC07-F9C5-48C0-99A6-5E4D9DC0F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845A-A03E-44C1-9E48-4A987D18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6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BDE06-D975-4D4E-881A-87AB104A7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387DF-F894-468B-AB5C-B49FFF449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AD952-BB57-4A51-B701-DA1B7865C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945C4-AD82-4C47-A3CB-DAA3F1877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6BBFB-D25C-4811-A47D-BE07C3789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F194FC-2737-4F8D-9186-A70A76FD1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1D7E-1A8C-482D-8192-BBA225829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9B6313-0BF0-4E34-9D33-92D7EA49E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3FC691-667B-4CC7-8A16-30C139C5D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845A-A03E-44C1-9E48-4A987D18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8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707AE-952E-4D6D-9390-F914A7E9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117DB1-96E0-461A-86A6-3D1E860F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1D7E-1A8C-482D-8192-BBA225829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D563C-DEAE-4812-BFA6-3D7DBE0CA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DB631-3657-4630-A91B-6162D1E1B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845A-A03E-44C1-9E48-4A987D18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2DB98F-C8CF-4B1C-95C7-77A3D3679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1D7E-1A8C-482D-8192-BBA225829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1291C7-DC54-4BB7-9C04-D9C7AE57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32369B-BFA4-43C3-93FA-EBE844E75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845A-A03E-44C1-9E48-4A987D18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1A410-BC68-45A5-9A16-B93381806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C43BF-3D24-4489-BE54-136313394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69236-4009-4FAB-9552-A85C01079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300E1-0D4A-419B-AA77-15FD83C4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1D7E-1A8C-482D-8192-BBA225829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D833F-48D1-4229-9B49-CD264FDF8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B17BD-2605-4672-A22A-7CA513FAF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845A-A03E-44C1-9E48-4A987D18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1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D89D9-5A0E-4AA3-A630-97FD179E9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BE4F79-CE24-4C1E-BD0F-C5BFBF5EE4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6354E-09F2-42D1-9CF1-1DD36F73E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86CA3-1479-40BD-ADE7-DDA278A79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1D7E-1A8C-482D-8192-BBA225829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19657-7212-4153-AE43-97A42E6BA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B73E6-0EAE-4CF3-A19E-8D4344C7E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845A-A03E-44C1-9E48-4A987D18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6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62681D-E5EF-45A6-8388-CC5A5A9E4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028CB-82CF-458B-9C70-EB8B4222C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19A19-D915-455F-8F0C-9B37E4F46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C1D7E-1A8C-482D-8192-BBA225829E1D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06499-999C-4128-A3E4-9528351E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837B7-71D9-4687-901E-CD742F1DD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A845A-A03E-44C1-9E48-4A987D18E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6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D5D9D8-7530-4E7A-A8C7-D11241E0B9EC}"/>
              </a:ext>
            </a:extLst>
          </p:cNvPr>
          <p:cNvSpPr txBox="1"/>
          <p:nvPr/>
        </p:nvSpPr>
        <p:spPr>
          <a:xfrm>
            <a:off x="6329594" y="1636923"/>
            <a:ext cx="5584239" cy="540307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dirty="0">
                <a:latin typeface="KG All of Me" panose="02000000000000000000" pitchFamily="2" charset="0"/>
                <a:ea typeface="+mj-ea"/>
                <a:cs typeface="+mj-cs"/>
              </a:rPr>
              <a:t>Potent Quotables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latin typeface="KG Satisfied Script" pitchFamily="2" charset="0"/>
                <a:ea typeface="+mj-ea"/>
                <a:cs typeface="+mj-cs"/>
              </a:rPr>
              <a:t>August 19 &amp; 20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latin typeface="Californian FB" panose="0207040306080B030204" pitchFamily="18" charset="0"/>
                <a:ea typeface="+mj-ea"/>
                <a:cs typeface="+mj-cs"/>
              </a:rPr>
              <a:t>Read the quote to the left. 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latin typeface="Californian FB" panose="0207040306080B030204" pitchFamily="18" charset="0"/>
                <a:ea typeface="+mj-ea"/>
                <a:cs typeface="+mj-cs"/>
              </a:rPr>
              <a:t>Write a response to it. Do you agree with it? Is it a true statement? What would you say to the person quoted if you were having a conversation about it?</a:t>
            </a:r>
            <a:endParaRPr lang="en-US" sz="4400" dirty="0">
              <a:latin typeface="Californian FB" panose="0207040306080B030204" pitchFamily="18" charset="0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latin typeface="Californian FB" panose="0207040306080B030204" pitchFamily="18" charset="0"/>
                <a:ea typeface="+mj-ea"/>
                <a:cs typeface="+mj-cs"/>
              </a:rPr>
              <a:t>Fill the space on your Do Now paper.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6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600" dirty="0">
              <a:latin typeface="+mj-lt"/>
              <a:ea typeface="+mj-ea"/>
              <a:cs typeface="+mj-cs"/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quotes about learning">
            <a:extLst>
              <a:ext uri="{FF2B5EF4-FFF2-40B4-BE49-F238E27FC236}">
                <a16:creationId xmlns:a16="http://schemas.microsoft.com/office/drawing/2014/main" id="{1FFCB789-7C59-4C40-B528-4E73DBA6C8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59"/>
          <a:stretch/>
        </p:blipFill>
        <p:spPr bwMode="auto"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256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389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DD706E-CF19-44BF-A3C3-BA65147AA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  <a:latin typeface="KG All of Me" panose="02000000000000000000" pitchFamily="2" charset="0"/>
              </a:rPr>
              <a:t>Academic Vocabulary</a:t>
            </a:r>
            <a:br>
              <a:rPr lang="en-US" dirty="0">
                <a:solidFill>
                  <a:srgbClr val="FFFFFF"/>
                </a:solidFill>
                <a:latin typeface="KG All of Me" panose="02000000000000000000" pitchFamily="2" charset="0"/>
              </a:rPr>
            </a:br>
            <a:r>
              <a:rPr lang="en-US" sz="3600" dirty="0">
                <a:solidFill>
                  <a:srgbClr val="FFFFFF"/>
                </a:solidFill>
                <a:latin typeface="KG Satisfied Script" pitchFamily="2" charset="0"/>
              </a:rPr>
              <a:t>August 21 &amp; 22</a:t>
            </a:r>
            <a:endParaRPr lang="en-US" dirty="0">
              <a:solidFill>
                <a:srgbClr val="FFFFFF"/>
              </a:solidFill>
              <a:latin typeface="KG Satisfied Script" pitchFamily="2" charset="0"/>
            </a:endParaRPr>
          </a:p>
        </p:txBody>
      </p:sp>
      <p:pic>
        <p:nvPicPr>
          <p:cNvPr id="2050" name="Picture 2" descr="Image result for anacoluthon">
            <a:extLst>
              <a:ext uri="{FF2B5EF4-FFF2-40B4-BE49-F238E27FC236}">
                <a16:creationId xmlns:a16="http://schemas.microsoft.com/office/drawing/2014/main" id="{DE3FE5F7-4E3A-44C5-A619-B0965DF15E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" r="1217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F53C9-714A-4216-9898-A4F8158A2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5" y="624761"/>
            <a:ext cx="4329798" cy="547455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FFFFFF"/>
                </a:solidFill>
                <a:latin typeface="KG All of Me" panose="02000000000000000000" pitchFamily="2" charset="0"/>
              </a:rPr>
              <a:t>Anacoluthon</a:t>
            </a:r>
          </a:p>
          <a:p>
            <a:pPr marL="0" indent="0" algn="ctr">
              <a:buNone/>
            </a:pPr>
            <a:endParaRPr lang="en-US" sz="2000" dirty="0">
              <a:solidFill>
                <a:srgbClr val="FFFFFF"/>
              </a:solidFill>
              <a:latin typeface="KG All of Me" panose="02000000000000000000" pitchFamily="2" charset="0"/>
            </a:endParaRPr>
          </a:p>
          <a:p>
            <a:pPr>
              <a:buFontTx/>
              <a:buChar char="-"/>
            </a:pPr>
            <a:r>
              <a:rPr lang="en-US" sz="2000" b="1" dirty="0">
                <a:solidFill>
                  <a:srgbClr val="FFFFFF"/>
                </a:solidFill>
                <a:latin typeface="Californian FB" panose="0207040306080B030204" pitchFamily="18" charset="0"/>
              </a:rPr>
              <a:t>Copy the term, definition, and example on to your Do Now paper.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FFFFFF"/>
                </a:solidFill>
                <a:latin typeface="Californian FB" panose="0207040306080B030204" pitchFamily="18" charset="0"/>
              </a:rPr>
              <a:t>an unexpected discontinuity in the expression of ideas within a sentence, leading to a form of words in which there is logical incoherence of thought. Anacolutha are often sentences interrupted midway, where there is a change in the syntactical structure of the sentence and of intended meaning following the interruption.</a:t>
            </a:r>
            <a:r>
              <a:rPr lang="en-US" sz="2000" baseline="30000" dirty="0">
                <a:solidFill>
                  <a:srgbClr val="FFFFFF"/>
                </a:solidFill>
                <a:latin typeface="Californian FB" panose="0207040306080B030204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FFFFFF"/>
                </a:solidFill>
                <a:latin typeface="Californian FB" panose="0207040306080B030204" pitchFamily="18" charset="0"/>
              </a:rPr>
              <a:t>An example is the Italian proverb "The good stuff – think about it."</a:t>
            </a:r>
          </a:p>
        </p:txBody>
      </p:sp>
    </p:spTree>
    <p:extLst>
      <p:ext uri="{BB962C8B-B14F-4D97-AF65-F5344CB8AC3E}">
        <p14:creationId xmlns:p14="http://schemas.microsoft.com/office/powerpoint/2010/main" val="383015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2ED649-6A2C-4360-930F-7136993B1C02}"/>
              </a:ext>
            </a:extLst>
          </p:cNvPr>
          <p:cNvSpPr txBox="1"/>
          <p:nvPr/>
        </p:nvSpPr>
        <p:spPr>
          <a:xfrm>
            <a:off x="416783" y="1528477"/>
            <a:ext cx="4155217" cy="4962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 dirty="0">
                <a:solidFill>
                  <a:srgbClr val="FFFFFF"/>
                </a:solidFill>
                <a:latin typeface="KG All of Me" panose="02000000000000000000" pitchFamily="2" charset="0"/>
                <a:ea typeface="+mj-ea"/>
                <a:cs typeface="+mj-cs"/>
              </a:rPr>
              <a:t>Grammar Guru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>
                <a:solidFill>
                  <a:srgbClr val="FFFFFF"/>
                </a:solidFill>
                <a:latin typeface="KG Satisfied Script" pitchFamily="2" charset="0"/>
                <a:ea typeface="+mj-ea"/>
                <a:cs typeface="+mj-cs"/>
              </a:rPr>
              <a:t>August 23 &amp; 26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kern="1200" dirty="0">
              <a:solidFill>
                <a:srgbClr val="FFFFFF"/>
              </a:solidFill>
              <a:latin typeface="KG Satisfied Script" pitchFamily="2" charset="0"/>
              <a:ea typeface="+mj-ea"/>
              <a:cs typeface="+mj-cs"/>
            </a:endParaRPr>
          </a:p>
          <a:p>
            <a:pPr marL="571500" indent="-5715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sz="2000" kern="1200" dirty="0">
                <a:solidFill>
                  <a:srgbClr val="FFFFFF"/>
                </a:solidFill>
                <a:latin typeface="Californian FB" panose="0207040306080B030204" pitchFamily="18" charset="0"/>
                <a:ea typeface="+mj-ea"/>
                <a:cs typeface="+mj-cs"/>
              </a:rPr>
              <a:t>Write the sentence on your </a:t>
            </a:r>
            <a:r>
              <a:rPr lang="en-US" sz="2000" dirty="0">
                <a:solidFill>
                  <a:srgbClr val="FFFFFF"/>
                </a:solidFill>
                <a:latin typeface="Californian FB" panose="0207040306080B030204" pitchFamily="18" charset="0"/>
                <a:ea typeface="+mj-ea"/>
                <a:cs typeface="+mj-cs"/>
              </a:rPr>
              <a:t>Do Now paper.</a:t>
            </a:r>
          </a:p>
          <a:p>
            <a:pPr marL="571500" indent="-5715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sz="2000" kern="1200" dirty="0">
                <a:solidFill>
                  <a:srgbClr val="FFFFFF"/>
                </a:solidFill>
                <a:latin typeface="Californian FB" panose="0207040306080B030204" pitchFamily="18" charset="0"/>
                <a:ea typeface="+mj-ea"/>
                <a:cs typeface="+mj-cs"/>
              </a:rPr>
              <a:t>Above each word, </a:t>
            </a:r>
            <a:r>
              <a:rPr lang="en-US" sz="2000" dirty="0">
                <a:solidFill>
                  <a:srgbClr val="FFFFFF"/>
                </a:solidFill>
                <a:latin typeface="Californian FB" panose="0207040306080B030204" pitchFamily="18" charset="0"/>
                <a:ea typeface="+mj-ea"/>
                <a:cs typeface="+mj-cs"/>
              </a:rPr>
              <a:t>write which part of speech it is.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kern="1200" dirty="0">
              <a:solidFill>
                <a:srgbClr val="FFFFFF"/>
              </a:solidFill>
              <a:latin typeface="Californian FB" panose="0207040306080B030204" pitchFamily="18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solidFill>
                  <a:srgbClr val="FFFFFF"/>
                </a:solidFill>
                <a:latin typeface="Californian FB" panose="0207040306080B030204" pitchFamily="18" charset="0"/>
                <a:ea typeface="+mj-ea"/>
                <a:cs typeface="+mj-cs"/>
              </a:rPr>
              <a:t>My mom and dad took us to Florida over the summer.</a:t>
            </a:r>
            <a:endParaRPr lang="en-US" sz="2800" kern="1200" dirty="0">
              <a:solidFill>
                <a:srgbClr val="FFFFFF"/>
              </a:solidFill>
              <a:latin typeface="Californian FB" panose="0207040306080B030204" pitchFamily="18" charset="0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076" name="Picture 4" descr="Image result for parts of speech">
            <a:extLst>
              <a:ext uri="{FF2B5EF4-FFF2-40B4-BE49-F238E27FC236}">
                <a16:creationId xmlns:a16="http://schemas.microsoft.com/office/drawing/2014/main" id="{C598C61B-C0C3-474A-BCE4-CF50834D8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30788" y="1335837"/>
            <a:ext cx="6176579" cy="419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51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3A2798-4136-48E2-8889-27CA68551178}"/>
              </a:ext>
            </a:extLst>
          </p:cNvPr>
          <p:cNvSpPr txBox="1"/>
          <p:nvPr/>
        </p:nvSpPr>
        <p:spPr>
          <a:xfrm>
            <a:off x="337351" y="544777"/>
            <a:ext cx="5519960" cy="57494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KG All of Me" panose="02000000000000000000" pitchFamily="2" charset="0"/>
                <a:ea typeface="+mj-ea"/>
                <a:cs typeface="+mj-cs"/>
              </a:rPr>
              <a:t>Creative Writing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KG Satisfied Script" pitchFamily="2" charset="0"/>
                <a:ea typeface="+mj-ea"/>
                <a:cs typeface="+mj-cs"/>
              </a:rPr>
              <a:t>August 27 &amp; 28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dirty="0">
                <a:latin typeface="Californian FB" panose="0207040306080B030204" pitchFamily="18" charset="0"/>
                <a:ea typeface="+mj-ea"/>
                <a:cs typeface="+mj-cs"/>
              </a:rPr>
              <a:t>Write a note to Mrs. Johnston about why your recent annotation assignments deserve an A.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000" dirty="0">
              <a:latin typeface="Californian FB" panose="0207040306080B030204" pitchFamily="18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dirty="0">
                <a:latin typeface="Californian FB" panose="0207040306080B030204" pitchFamily="18" charset="0"/>
                <a:ea typeface="+mj-ea"/>
                <a:cs typeface="+mj-cs"/>
              </a:rPr>
              <a:t>Fill the space on your Do Now paper.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 descr="Image result for A+">
            <a:extLst>
              <a:ext uri="{FF2B5EF4-FFF2-40B4-BE49-F238E27FC236}">
                <a16:creationId xmlns:a16="http://schemas.microsoft.com/office/drawing/2014/main" id="{784EF5FE-F939-4555-B878-4B8C3F0DC2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4"/>
          <a:stretch/>
        </p:blipFill>
        <p:spPr bwMode="auto"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378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E7209B-C392-440F-9481-7F17126FF474}"/>
              </a:ext>
            </a:extLst>
          </p:cNvPr>
          <p:cNvSpPr txBox="1"/>
          <p:nvPr/>
        </p:nvSpPr>
        <p:spPr>
          <a:xfrm>
            <a:off x="7572374" y="470517"/>
            <a:ext cx="450532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KG All of Me" panose="02000000000000000000" pitchFamily="2" charset="0"/>
              </a:rPr>
              <a:t>Critical Thinking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KG Satisfied Script" pitchFamily="2" charset="0"/>
              </a:rPr>
              <a:t>August 29 &amp; 30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  <a:latin typeface="Californian FB" panose="0207040306080B0302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alifornian FB" panose="0207040306080B030204" pitchFamily="18" charset="0"/>
              </a:rPr>
              <a:t>Describe 2-3 real world applications for annotations. Can include jobs, future schooling, etc. Make sure you explain how and why you would annotate in each example.</a:t>
            </a:r>
          </a:p>
          <a:p>
            <a:endParaRPr lang="en-US" sz="2400" dirty="0">
              <a:solidFill>
                <a:schemeClr val="bg1"/>
              </a:solidFill>
              <a:latin typeface="Californian FB" panose="0207040306080B0302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alifornian FB" panose="0207040306080B030204" pitchFamily="18" charset="0"/>
              </a:rPr>
              <a:t>Fill the space on your Do Now paper.</a:t>
            </a:r>
          </a:p>
        </p:txBody>
      </p:sp>
      <p:pic>
        <p:nvPicPr>
          <p:cNvPr id="5122" name="Picture 2" descr="Image result for careers">
            <a:extLst>
              <a:ext uri="{FF2B5EF4-FFF2-40B4-BE49-F238E27FC236}">
                <a16:creationId xmlns:a16="http://schemas.microsoft.com/office/drawing/2014/main" id="{748B71F7-D77E-4DB7-8379-1ECC80E00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14048"/>
            <a:ext cx="7333973" cy="602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290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261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Californian FB</vt:lpstr>
      <vt:lpstr>KG All of Me</vt:lpstr>
      <vt:lpstr>KG Satisfied Script</vt:lpstr>
      <vt:lpstr>Office Theme</vt:lpstr>
      <vt:lpstr>PowerPoint Presentation</vt:lpstr>
      <vt:lpstr>Academic Vocabulary August 21 &amp; 22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Kourtney Johnston</dc:creator>
  <cp:lastModifiedBy>Kourtney Johnston</cp:lastModifiedBy>
  <cp:revision>4</cp:revision>
  <dcterms:created xsi:type="dcterms:W3CDTF">2019-05-13T15:37:41Z</dcterms:created>
  <dcterms:modified xsi:type="dcterms:W3CDTF">2019-05-13T15:59:11Z</dcterms:modified>
</cp:coreProperties>
</file>